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80" r:id="rId10"/>
    <p:sldId id="281" r:id="rId11"/>
    <p:sldId id="282" r:id="rId12"/>
    <p:sldId id="284" r:id="rId13"/>
    <p:sldId id="285" r:id="rId14"/>
    <p:sldId id="286" r:id="rId15"/>
    <p:sldId id="288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33" autoAdjust="0"/>
  </p:normalViewPr>
  <p:slideViewPr>
    <p:cSldViewPr snapToGrid="0">
      <p:cViewPr>
        <p:scale>
          <a:sx n="25" d="100"/>
          <a:sy n="25" d="100"/>
        </p:scale>
        <p:origin x="3006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943F1-8F17-D539-D615-2E73FB268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76F846-CA3A-0B51-040A-BA8437652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E9215-B7FA-6DC3-32A9-810992492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AC15-899E-4F62-8343-71CFACC6BD66}" type="datetimeFigureOut">
              <a:rPr lang="en-IN" smtClean="0"/>
              <a:t>18-12-2024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45422-3AD2-9B9E-2F96-CE41223F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BD562-70B0-E223-7025-E98F03DC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8DDA-E369-4A14-860F-5043430587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156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C112-63F5-92E4-F897-49BC312B1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5CF82-E958-F46D-30F8-296DA8DB9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E0DEC-9D4C-36DD-BE39-5329A1DE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AC15-899E-4F62-8343-71CFACC6BD66}" type="datetimeFigureOut">
              <a:rPr lang="en-IN" smtClean="0"/>
              <a:t>18-12-2024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01550-4293-C0F5-3B54-CBD73F776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4D109-DDFC-7450-56F0-F70339EC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8DDA-E369-4A14-860F-5043430587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82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BDD97A-BDE9-57EF-F4F8-FA16E22DEE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CCA24D-9CAC-C073-F869-0B1A115E7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812C1-326B-2A8D-D14B-A5949E54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AC15-899E-4F62-8343-71CFACC6BD66}" type="datetimeFigureOut">
              <a:rPr lang="en-IN" smtClean="0"/>
              <a:t>18-12-2024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D6A62-E060-A3A8-51FF-36CD984A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E8428-6F0E-F233-313F-25DDAC67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8DDA-E369-4A14-860F-5043430587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605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7296E-80CA-E848-A0BE-279E176E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E3E8B-5656-1D58-BB27-B1DEE73F5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B809F-1DFB-824B-777B-94D35887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AC15-899E-4F62-8343-71CFACC6BD66}" type="datetimeFigureOut">
              <a:rPr lang="en-IN" smtClean="0"/>
              <a:t>18-12-2024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4A10B-39C0-A565-23E4-3B52C51F2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AC2E1-E0B5-E5E4-970D-C2085401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8DDA-E369-4A14-860F-5043430587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8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711D6-8BFF-8EA2-177A-BC84DDCB7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889E6-BCC1-BDD0-8E66-AADD4ABB0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3DCE7-3FCD-585F-470D-51DE5ED5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AC15-899E-4F62-8343-71CFACC6BD66}" type="datetimeFigureOut">
              <a:rPr lang="en-IN" smtClean="0"/>
              <a:t>18-12-2024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D08D8-93F1-BE2B-0000-C158726E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5FC41-125C-6DFD-9450-9AFD0716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8DDA-E369-4A14-860F-5043430587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268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F0A04-3601-E337-A545-50EC16531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D16E6-B289-C2D5-DA8E-58191528CA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160AA-BEEB-45C9-7B98-76054520E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77D1F-4131-A8A3-8B11-9AE9DFCA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AC15-899E-4F62-8343-71CFACC6BD66}" type="datetimeFigureOut">
              <a:rPr lang="en-IN" smtClean="0"/>
              <a:t>18-12-2024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FF776-3C7F-FC4D-87B0-77426A57A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9568B-FCE8-34A1-A228-596B5B2B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8DDA-E369-4A14-860F-5043430587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342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D9AAC-0FC7-90D1-A50F-E4195EE0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05BB0-AF74-3472-6F25-CB4CB7058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130DD-13CC-E1AE-3911-B99157ABC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7DD61-1406-9BA3-FAA5-E921CEE59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386E12-C65B-8E42-C42E-AFEEA64A9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D3DDCC-1735-5FC1-F8D9-D06C0F871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AC15-899E-4F62-8343-71CFACC6BD66}" type="datetimeFigureOut">
              <a:rPr lang="en-IN" smtClean="0"/>
              <a:t>18-12-2024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2C79B0-0BA5-6829-E117-D7DF3822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E2F7B4-4CC4-E007-45FF-8B9C337C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8DDA-E369-4A14-860F-5043430587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330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06DD2-C476-D668-2E20-212EB6871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3D3A0-34B8-7950-8CFE-0A1CAE426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AC15-899E-4F62-8343-71CFACC6BD66}" type="datetimeFigureOut">
              <a:rPr lang="en-IN" smtClean="0"/>
              <a:t>18-12-2024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9BD7-7E64-B469-D8CB-3CFFB5CBE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E9C71-762C-BBD5-9E36-45F48CA0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8DDA-E369-4A14-860F-5043430587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325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00F96F-BA82-7235-2A30-32D04DB8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AC15-899E-4F62-8343-71CFACC6BD66}" type="datetimeFigureOut">
              <a:rPr lang="en-IN" smtClean="0"/>
              <a:t>18-12-2024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6E23D-A878-C68B-BBE0-A9DF3527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A5DAF-1796-1BA3-D103-95B5EB52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8DDA-E369-4A14-860F-5043430587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060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84361-9363-93A9-67EC-B008A6CB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1902F-6529-B38C-F1A0-502E0A2DA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D17CC-8EA0-CAF0-B8A6-B0C3BBED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B4FD62-DE7B-3455-3310-D50085F86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AC15-899E-4F62-8343-71CFACC6BD66}" type="datetimeFigureOut">
              <a:rPr lang="en-IN" smtClean="0"/>
              <a:t>18-12-2024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5B7F5-AC7D-E987-277F-4B3BCC41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F61DF-A52B-4058-7341-20E46F90D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8DDA-E369-4A14-860F-5043430587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716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67598-52D7-6116-1613-5996E0C0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8D561-F3DA-14E6-01EF-53DABEEE9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8CE24F-8724-A0E4-36E7-CA9CD2C04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F04BA-C04E-3F26-1B6B-88A14100A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AC15-899E-4F62-8343-71CFACC6BD66}" type="datetimeFigureOut">
              <a:rPr lang="en-IN" smtClean="0"/>
              <a:t>18-12-2024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68BA8-CACD-2736-DC2C-02C43E0E9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ADECA-F84C-D8AD-FB90-F1AC1AAA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8DDA-E369-4A14-860F-5043430587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471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580FA9-F7E6-7CE0-D68C-9C15E171F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4BFC9-8FE6-3BDF-DFD5-F31FB1C7F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367A5-B1E8-5661-5EAF-96D03CC99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9AC15-899E-4F62-8343-71CFACC6BD66}" type="datetimeFigureOut">
              <a:rPr lang="en-IN" smtClean="0"/>
              <a:t>18-12-2024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0A538-9800-D60E-89E9-BA8E30E4E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E042A-B616-32A9-A28D-1A0AFE017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78DDA-E369-4A14-860F-5043430587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299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image" Target="../media/image25.png"/><Relationship Id="rId7" Type="http://schemas.openxmlformats.org/officeDocument/2006/relationships/image" Target="../media/image33.jp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microsoft.com/office/2017/06/relationships/model3d" Target="../media/model3d2.glb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microsoft.com/office/2017/06/relationships/model3d" Target="../media/model3d2.glb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17/06/relationships/model3d" Target="../media/model3d2.glb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hyperlink" Target="https://developers.google.com/earth-engine/datasets/catalog/NCEP_RE_sea_level_pressure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46.png"/><Relationship Id="rId10" Type="http://schemas.openxmlformats.org/officeDocument/2006/relationships/image" Target="../media/image55.png"/><Relationship Id="rId4" Type="http://schemas.microsoft.com/office/2017/06/relationships/model3d" Target="../media/model3d2.glb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developers.google.com/earth-engine/datasets/catalog/NCEP_RE_sea_level_pressur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microsoft.com/office/2017/06/relationships/model3d" Target="../media/model3d2.glb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17/06/relationships/model3d" Target="../media/model3d2.glb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1.jpe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3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17/06/relationships/model3d" Target="../media/model3d2.glb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17/06/relationships/model3d" Target="../media/model3d2.glb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17/06/relationships/model3d" Target="../media/model3d2.glb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17/06/relationships/model3d" Target="../media/model3d2.glb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17/06/relationships/model3d" Target="../media/model3d1.glb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Earth">
                <a:extLst>
                  <a:ext uri="{FF2B5EF4-FFF2-40B4-BE49-F238E27FC236}">
                    <a16:creationId xmlns:a16="http://schemas.microsoft.com/office/drawing/2014/main" id="{9E0F94E4-EFA7-93BC-764C-5CA1D222D0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84750281"/>
                  </p:ext>
                </p:extLst>
              </p:nvPr>
            </p:nvGraphicFramePr>
            <p:xfrm>
              <a:off x="5810426" y="296523"/>
              <a:ext cx="6331628" cy="633162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331628" cy="6331627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7521919" ay="-2335659" az="-830890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4350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Earth">
                <a:extLst>
                  <a:ext uri="{FF2B5EF4-FFF2-40B4-BE49-F238E27FC236}">
                    <a16:creationId xmlns:a16="http://schemas.microsoft.com/office/drawing/2014/main" id="{9E0F94E4-EFA7-93BC-764C-5CA1D222D0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10426" y="296523"/>
                <a:ext cx="6331628" cy="633162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3A76C71-76F9-A238-DD23-95EDC01EF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Earth">
            <a:hlinkClick r:id="" action="ppaction://media"/>
            <a:extLst>
              <a:ext uri="{FF2B5EF4-FFF2-40B4-BE49-F238E27FC236}">
                <a16:creationId xmlns:a16="http://schemas.microsoft.com/office/drawing/2014/main" id="{3106E5BD-ADFB-4B8D-329C-269A7C42E1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310812" cy="69246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5F7D5B-57AE-A5AE-2104-456BB17AF657}"/>
              </a:ext>
            </a:extLst>
          </p:cNvPr>
          <p:cNvSpPr txBox="1"/>
          <p:nvPr/>
        </p:nvSpPr>
        <p:spPr>
          <a:xfrm>
            <a:off x="991061" y="1901414"/>
            <a:ext cx="96387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n w="50800" cmpd="sng">
                  <a:solidFill>
                    <a:schemeClr val="bg1"/>
                  </a:solidFill>
                </a:ln>
                <a:noFill/>
              </a:rPr>
              <a:t>Google Earth Engine</a:t>
            </a:r>
            <a:endParaRPr lang="en-IN" sz="8800" b="1" dirty="0">
              <a:ln w="50800" cmpd="sng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D178B-D3BC-8B9C-00F3-737968CFF7B8}"/>
              </a:ext>
            </a:extLst>
          </p:cNvPr>
          <p:cNvSpPr txBox="1"/>
          <p:nvPr/>
        </p:nvSpPr>
        <p:spPr>
          <a:xfrm>
            <a:off x="4086613" y="1357906"/>
            <a:ext cx="3855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Introduction to </a:t>
            </a:r>
            <a:endParaRPr lang="en-IN" sz="4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2410D-C1A7-D17C-A2BE-804FA60DA6F7}"/>
              </a:ext>
            </a:extLst>
          </p:cNvPr>
          <p:cNvSpPr txBox="1"/>
          <p:nvPr/>
        </p:nvSpPr>
        <p:spPr>
          <a:xfrm>
            <a:off x="2968840" y="5292546"/>
            <a:ext cx="60910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Gaurav Khairnar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Project Scientist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Email: gb.khairnar-p@incois.gov.in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Indian National Center for Ocean Information Services (INCOIS)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Hyderabad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F1432-A947-2C9F-434E-FCE437889BF3}"/>
              </a:ext>
            </a:extLst>
          </p:cNvPr>
          <p:cNvSpPr txBox="1"/>
          <p:nvPr/>
        </p:nvSpPr>
        <p:spPr>
          <a:xfrm>
            <a:off x="2023313" y="3927921"/>
            <a:ext cx="8264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Lucida Grande"/>
              </a:rPr>
              <a:t>Coastal Vulnerability Mapping and analysis using QGIS</a:t>
            </a:r>
            <a:endParaRPr lang="en-IN" sz="24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blue and white logo&#10;&#10;Description automatically generated">
            <a:extLst>
              <a:ext uri="{FF2B5EF4-FFF2-40B4-BE49-F238E27FC236}">
                <a16:creationId xmlns:a16="http://schemas.microsoft.com/office/drawing/2014/main" id="{A32EBE89-B2C1-54C7-38E6-75002829BF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1" y="132573"/>
            <a:ext cx="2103177" cy="693291"/>
          </a:xfrm>
          <a:prstGeom prst="rect">
            <a:avLst/>
          </a:prstGeom>
        </p:spPr>
      </p:pic>
      <p:pic>
        <p:nvPicPr>
          <p:cNvPr id="1026" name="Picture 2" descr="⇒ OTGA: OceanTeacher Global Academy">
            <a:extLst>
              <a:ext uri="{FF2B5EF4-FFF2-40B4-BE49-F238E27FC236}">
                <a16:creationId xmlns:a16="http://schemas.microsoft.com/office/drawing/2014/main" id="{E3C8C446-6BBB-98C8-68A6-3B3225B7C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69" y="85797"/>
            <a:ext cx="1712686" cy="85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5C1930-6C7A-55A9-382F-3D5655E94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6415D06-8321-3226-402D-B2CF0B62A233}"/>
              </a:ext>
            </a:extLst>
          </p:cNvPr>
          <p:cNvSpPr txBox="1"/>
          <p:nvPr/>
        </p:nvSpPr>
        <p:spPr>
          <a:xfrm>
            <a:off x="-111368" y="1826154"/>
            <a:ext cx="407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Landsat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Sentinel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Resolution Imagery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63D6223-C744-4035-8AA8-D9FEF6992DA1}"/>
              </a:ext>
            </a:extLst>
          </p:cNvPr>
          <p:cNvSpPr/>
          <p:nvPr/>
        </p:nvSpPr>
        <p:spPr>
          <a:xfrm>
            <a:off x="215105" y="2426115"/>
            <a:ext cx="3001332" cy="1260113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90B411C4-378A-7703-03EE-2C47CDF95A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69507343"/>
                  </p:ext>
                </p:extLst>
              </p:nvPr>
            </p:nvGraphicFramePr>
            <p:xfrm rot="8955810">
              <a:off x="200247" y="3073246"/>
              <a:ext cx="980316" cy="473518"/>
            </p:xfrm>
            <a:graphic>
              <a:graphicData uri="http://schemas.microsoft.com/office/drawing/2017/model3d">
                <am3d:model3d r:embed="rId2">
                  <am3d:spPr>
                    <a:xfrm rot="8955810">
                      <a:off x="0" y="0"/>
                      <a:ext cx="980316" cy="473518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05448" ay="-2060468" az="-39548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606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90B411C4-378A-7703-03EE-2C47CDF95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8955810">
                <a:off x="200247" y="3073246"/>
                <a:ext cx="980316" cy="473518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DAD9C98-E70A-6561-69CF-290E0AFEC715}"/>
              </a:ext>
            </a:extLst>
          </p:cNvPr>
          <p:cNvSpPr txBox="1"/>
          <p:nvPr/>
        </p:nvSpPr>
        <p:spPr>
          <a:xfrm>
            <a:off x="107174" y="650449"/>
            <a:ext cx="269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 Imagery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F6F771F-D824-D230-9158-80592072AE89}"/>
              </a:ext>
            </a:extLst>
          </p:cNvPr>
          <p:cNvSpPr/>
          <p:nvPr/>
        </p:nvSpPr>
        <p:spPr>
          <a:xfrm rot="5400000">
            <a:off x="1203239" y="556850"/>
            <a:ext cx="871966" cy="2413336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9D5D88-D2CB-E3CE-13B4-927C86B1CE72}"/>
              </a:ext>
            </a:extLst>
          </p:cNvPr>
          <p:cNvSpPr txBox="1"/>
          <p:nvPr/>
        </p:nvSpPr>
        <p:spPr>
          <a:xfrm>
            <a:off x="2998" y="12662"/>
            <a:ext cx="77977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Datasets on Google Earth Engine</a:t>
            </a:r>
            <a:endParaRPr lang="en-US" sz="4400" b="1" u="sng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A close-up of a mountain&#10;&#10;Description automatically generated">
            <a:extLst>
              <a:ext uri="{FF2B5EF4-FFF2-40B4-BE49-F238E27FC236}">
                <a16:creationId xmlns:a16="http://schemas.microsoft.com/office/drawing/2014/main" id="{21314440-778B-AEF0-0B7A-4D1AB4EB4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81" y="1140001"/>
            <a:ext cx="4849265" cy="2702693"/>
          </a:xfrm>
          <a:prstGeom prst="rect">
            <a:avLst/>
          </a:prstGeom>
        </p:spPr>
      </p:pic>
      <p:pic>
        <p:nvPicPr>
          <p:cNvPr id="4" name="Picture 3" descr="Aerial view of a land with water&#10;&#10;Description automatically generated">
            <a:extLst>
              <a:ext uri="{FF2B5EF4-FFF2-40B4-BE49-F238E27FC236}">
                <a16:creationId xmlns:a16="http://schemas.microsoft.com/office/drawing/2014/main" id="{C777FB8E-AABD-56F2-D952-8DD5B9705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06" y="1129892"/>
            <a:ext cx="4858934" cy="2702692"/>
          </a:xfrm>
          <a:prstGeom prst="rect">
            <a:avLst/>
          </a:prstGeom>
        </p:spPr>
      </p:pic>
      <p:pic>
        <p:nvPicPr>
          <p:cNvPr id="5" name="Picture 4" descr="A aerial view of a lake&#10;&#10;Description automatically generated">
            <a:extLst>
              <a:ext uri="{FF2B5EF4-FFF2-40B4-BE49-F238E27FC236}">
                <a16:creationId xmlns:a16="http://schemas.microsoft.com/office/drawing/2014/main" id="{0E0F9406-FB4F-FA64-678F-64D09FEA6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003" y="3930329"/>
            <a:ext cx="4804789" cy="2702693"/>
          </a:xfrm>
          <a:prstGeom prst="rect">
            <a:avLst/>
          </a:prstGeom>
        </p:spPr>
      </p:pic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FB626E77-59A9-4937-7441-1F2CDB432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81" y="3930329"/>
            <a:ext cx="4849264" cy="27026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EF2C66-79BF-7B87-9F58-CE8D4CB305E8}"/>
              </a:ext>
            </a:extLst>
          </p:cNvPr>
          <p:cNvSpPr txBox="1"/>
          <p:nvPr/>
        </p:nvSpPr>
        <p:spPr>
          <a:xfrm>
            <a:off x="2829275" y="3349246"/>
            <a:ext cx="11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Sentinel 1</a:t>
            </a:r>
            <a:endParaRPr lang="en-IN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7130B6-1C4D-8CE4-5243-3EE89EE99A94}"/>
              </a:ext>
            </a:extLst>
          </p:cNvPr>
          <p:cNvSpPr txBox="1"/>
          <p:nvPr/>
        </p:nvSpPr>
        <p:spPr>
          <a:xfrm>
            <a:off x="7374403" y="3316896"/>
            <a:ext cx="11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Sentinel 2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68056-233F-CABE-61D3-B0DDEFA1BBB3}"/>
              </a:ext>
            </a:extLst>
          </p:cNvPr>
          <p:cNvSpPr txBox="1"/>
          <p:nvPr/>
        </p:nvSpPr>
        <p:spPr>
          <a:xfrm>
            <a:off x="8617639" y="6188123"/>
            <a:ext cx="11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Sentinel 3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A2765A-953B-0DEC-C200-BAC13BBAEA90}"/>
              </a:ext>
            </a:extLst>
          </p:cNvPr>
          <p:cNvSpPr txBox="1"/>
          <p:nvPr/>
        </p:nvSpPr>
        <p:spPr>
          <a:xfrm>
            <a:off x="2182005" y="6211669"/>
            <a:ext cx="1254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Sentinel 5P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A7336646-2933-294E-67A7-D603BB85AA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007384"/>
                  </p:ext>
                </p:extLst>
              </p:nvPr>
            </p:nvGraphicFramePr>
            <p:xfrm>
              <a:off x="124262" y="3713913"/>
              <a:ext cx="1591509" cy="159150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591509" cy="159150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3090900" ay="-175814" az="-22073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7055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A7336646-2933-294E-67A7-D603BB85AA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4262" y="3713913"/>
                <a:ext cx="1591509" cy="15915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9836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9992E4-9E8A-4C32-4C25-61B887325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6FDAB3D-DF78-3755-9A5A-9EF1CD8AD0CB}"/>
              </a:ext>
            </a:extLst>
          </p:cNvPr>
          <p:cNvSpPr txBox="1"/>
          <p:nvPr/>
        </p:nvSpPr>
        <p:spPr>
          <a:xfrm>
            <a:off x="-111368" y="1564895"/>
            <a:ext cx="407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Landsat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Sentinel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Resolution Imagery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8C32DD-0FE7-4611-47BF-84886AFDA6FA}"/>
              </a:ext>
            </a:extLst>
          </p:cNvPr>
          <p:cNvSpPr txBox="1"/>
          <p:nvPr/>
        </p:nvSpPr>
        <p:spPr>
          <a:xfrm>
            <a:off x="107174" y="650449"/>
            <a:ext cx="269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 Imagery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6A2624-3159-D542-9911-DD0C8E0EBBCE}"/>
              </a:ext>
            </a:extLst>
          </p:cNvPr>
          <p:cNvSpPr/>
          <p:nvPr/>
        </p:nvSpPr>
        <p:spPr>
          <a:xfrm>
            <a:off x="215105" y="2426115"/>
            <a:ext cx="3001332" cy="1260113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963CB5-5810-0DD1-11A1-10872CEE00B7}"/>
              </a:ext>
            </a:extLst>
          </p:cNvPr>
          <p:cNvSpPr/>
          <p:nvPr/>
        </p:nvSpPr>
        <p:spPr>
          <a:xfrm rot="5400000">
            <a:off x="1203239" y="556850"/>
            <a:ext cx="871966" cy="2413336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926B2D-0AA0-1E4E-2203-2556F47A92A3}"/>
              </a:ext>
            </a:extLst>
          </p:cNvPr>
          <p:cNvSpPr txBox="1"/>
          <p:nvPr/>
        </p:nvSpPr>
        <p:spPr>
          <a:xfrm>
            <a:off x="2998" y="12662"/>
            <a:ext cx="77977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Datasets on Google Earth Engine</a:t>
            </a:r>
            <a:endParaRPr lang="en-US" sz="4400" b="1" u="sng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4734F0FE-4F02-0298-A8D0-D4A5A1D50D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426445"/>
                  </p:ext>
                </p:extLst>
              </p:nvPr>
            </p:nvGraphicFramePr>
            <p:xfrm>
              <a:off x="369694" y="3848944"/>
              <a:ext cx="1681521" cy="168152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81521" cy="168152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6825086" ay="-838695" az="172582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8432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4734F0FE-4F02-0298-A8D0-D4A5A1D50D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694" y="3848944"/>
                <a:ext cx="1681521" cy="1681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9315AC09-08B2-A162-2158-8DE702AB99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0068141"/>
                  </p:ext>
                </p:extLst>
              </p:nvPr>
            </p:nvGraphicFramePr>
            <p:xfrm rot="13122594">
              <a:off x="703106" y="3514012"/>
              <a:ext cx="1022797" cy="401748"/>
            </p:xfrm>
            <a:graphic>
              <a:graphicData uri="http://schemas.microsoft.com/office/drawing/2017/model3d">
                <am3d:model3d r:embed="rId4">
                  <am3d:spPr>
                    <a:xfrm rot="13122594">
                      <a:off x="0" y="0"/>
                      <a:ext cx="1022797" cy="401748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42360" ay="-7546" az="1019545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606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9315AC09-08B2-A162-2158-8DE702AB99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3122594">
                <a:off x="703106" y="3514012"/>
                <a:ext cx="1022797" cy="40174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C453E83-3B31-7919-70FA-450D2179D60B}"/>
              </a:ext>
            </a:extLst>
          </p:cNvPr>
          <p:cNvSpPr txBox="1"/>
          <p:nvPr/>
        </p:nvSpPr>
        <p:spPr>
          <a:xfrm>
            <a:off x="3960803" y="5380672"/>
            <a:ext cx="52358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MODI Daily Global reflectance 1KM , 500m, 250m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MODI Terra snow cover daily 500m</a:t>
            </a:r>
            <a:endParaRPr lang="en-IN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MODI Tera Land Surface Temperature 1km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MODI Terra vegetation indices 1km</a:t>
            </a:r>
            <a:endParaRPr lang="en-IN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-up of a planet&#10;&#10;Description automatically generated">
            <a:extLst>
              <a:ext uri="{FF2B5EF4-FFF2-40B4-BE49-F238E27FC236}">
                <a16:creationId xmlns:a16="http://schemas.microsoft.com/office/drawing/2014/main" id="{3A2F1F45-B1D3-81DD-C991-2D5EB24AF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74" y="1006855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02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EB21AD-581C-5815-7EB6-BFCE7C084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AF7BF7-0BFF-2E29-F846-454722633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2" y="7908188"/>
            <a:ext cx="10515600" cy="4351338"/>
          </a:xfrm>
        </p:spPr>
        <p:txBody>
          <a:bodyPr/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Google Earth Engine </a:t>
            </a:r>
            <a:r>
              <a:rPr lang="en-US" dirty="0">
                <a:solidFill>
                  <a:schemeClr val="bg1"/>
                </a:solidFill>
              </a:rPr>
              <a:t>Cloud-based platform combines 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multi-petabyte catalog of satellite imagery and geospatial datasets with</a:t>
            </a:r>
            <a:r>
              <a:rPr lang="en-US" dirty="0">
                <a:solidFill>
                  <a:schemeClr val="bg1"/>
                </a:solidFill>
              </a:rPr>
              <a:t> large-scale geospatial analysis</a:t>
            </a:r>
          </a:p>
          <a:p>
            <a:r>
              <a:rPr lang="en-US" dirty="0">
                <a:solidFill>
                  <a:schemeClr val="bg1"/>
                </a:solidFill>
              </a:rPr>
              <a:t>Access over 40 plus years of data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The Earth Engine API is available in Python and JavaScript, making it easy to harness the power of Google’s cloud for your own geospatial analysis.</a:t>
            </a:r>
          </a:p>
          <a:p>
            <a:r>
              <a:rPr lang="en-US" dirty="0">
                <a:solidFill>
                  <a:schemeClr val="bg1"/>
                </a:solidFill>
                <a:latin typeface="Google Sans"/>
              </a:rPr>
              <a:t>No need of satellite data downloading, processing, storage… 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D272C12C-533F-1124-906C-12F7D98EA7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0550230"/>
                  </p:ext>
                </p:extLst>
              </p:nvPr>
            </p:nvGraphicFramePr>
            <p:xfrm>
              <a:off x="2435804" y="1494263"/>
              <a:ext cx="1226884" cy="122688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26884" cy="1226884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6553132" ay="4085484" az="66355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0828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D272C12C-533F-1124-906C-12F7D98EA7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5804" y="1494263"/>
                <a:ext cx="1226884" cy="12268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C9BBCA05-8960-35B2-523D-F4CEED5E15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92592431"/>
                  </p:ext>
                </p:extLst>
              </p:nvPr>
            </p:nvGraphicFramePr>
            <p:xfrm rot="7878584">
              <a:off x="1952815" y="1214614"/>
              <a:ext cx="965978" cy="473518"/>
            </p:xfrm>
            <a:graphic>
              <a:graphicData uri="http://schemas.microsoft.com/office/drawing/2017/model3d">
                <am3d:model3d r:embed="rId4">
                  <am3d:spPr>
                    <a:xfrm rot="7878584">
                      <a:off x="0" y="0"/>
                      <a:ext cx="965978" cy="473518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877299" ay="-605633" az="-1042435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606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C9BBCA05-8960-35B2-523D-F4CEED5E15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7878584">
                <a:off x="1952815" y="1214614"/>
                <a:ext cx="965978" cy="473518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D8B709F-C8F8-A593-DE40-64203BB666FF}"/>
              </a:ext>
            </a:extLst>
          </p:cNvPr>
          <p:cNvSpPr txBox="1"/>
          <p:nvPr/>
        </p:nvSpPr>
        <p:spPr>
          <a:xfrm>
            <a:off x="-409483" y="1728808"/>
            <a:ext cx="407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Terrain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Cover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Cropland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16C577-AEAB-7110-D2B3-A2BB509E5B43}"/>
              </a:ext>
            </a:extLst>
          </p:cNvPr>
          <p:cNvSpPr txBox="1"/>
          <p:nvPr/>
        </p:nvSpPr>
        <p:spPr>
          <a:xfrm>
            <a:off x="24168" y="668496"/>
            <a:ext cx="1978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Geophysical</a:t>
            </a:r>
          </a:p>
        </p:txBody>
      </p:sp>
      <p:pic>
        <p:nvPicPr>
          <p:cNvPr id="7" name="Picture 6" descr="A map of the ocean&#10;&#10;Description automatically generated with medium confidence">
            <a:extLst>
              <a:ext uri="{FF2B5EF4-FFF2-40B4-BE49-F238E27FC236}">
                <a16:creationId xmlns:a16="http://schemas.microsoft.com/office/drawing/2014/main" id="{7FE757AB-46FE-B194-8F5B-F81E7EFD5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7231" y="3429418"/>
            <a:ext cx="3469570" cy="3321868"/>
          </a:xfrm>
          <a:prstGeom prst="rect">
            <a:avLst/>
          </a:prstGeom>
        </p:spPr>
      </p:pic>
      <p:pic>
        <p:nvPicPr>
          <p:cNvPr id="17" name="Picture 16" descr="A map of the world&#10;&#10;Description automatically generated">
            <a:extLst>
              <a:ext uri="{FF2B5EF4-FFF2-40B4-BE49-F238E27FC236}">
                <a16:creationId xmlns:a16="http://schemas.microsoft.com/office/drawing/2014/main" id="{807150E6-5BF1-72A6-B7E6-8B8D218F6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603" y="-3298700"/>
            <a:ext cx="3271454" cy="3147304"/>
          </a:xfrm>
          <a:prstGeom prst="rect">
            <a:avLst/>
          </a:prstGeom>
        </p:spPr>
      </p:pic>
      <p:pic>
        <p:nvPicPr>
          <p:cNvPr id="18" name="Picture 17" descr="A map of the world&#10;&#10;Description automatically generated">
            <a:extLst>
              <a:ext uri="{FF2B5EF4-FFF2-40B4-BE49-F238E27FC236}">
                <a16:creationId xmlns:a16="http://schemas.microsoft.com/office/drawing/2014/main" id="{90FE07FD-B310-0060-93C0-11AC772333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35" y="7150023"/>
            <a:ext cx="3469571" cy="3359299"/>
          </a:xfrm>
          <a:prstGeom prst="rect">
            <a:avLst/>
          </a:prstGeom>
        </p:spPr>
      </p:pic>
      <p:pic>
        <p:nvPicPr>
          <p:cNvPr id="19" name="Picture 18" descr="A map of the world&#10;&#10;Description automatically generated">
            <a:extLst>
              <a:ext uri="{FF2B5EF4-FFF2-40B4-BE49-F238E27FC236}">
                <a16:creationId xmlns:a16="http://schemas.microsoft.com/office/drawing/2014/main" id="{B569F914-EBAA-2946-CAD3-8BF4B24156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184" y="3390900"/>
            <a:ext cx="3321868" cy="3321868"/>
          </a:xfrm>
          <a:prstGeom prst="rect">
            <a:avLst/>
          </a:prstGeom>
        </p:spPr>
      </p:pic>
      <p:pic>
        <p:nvPicPr>
          <p:cNvPr id="20" name="Picture 19" descr="A black and white image of a continent&#10;&#10;Description automatically generated">
            <a:extLst>
              <a:ext uri="{FF2B5EF4-FFF2-40B4-BE49-F238E27FC236}">
                <a16:creationId xmlns:a16="http://schemas.microsoft.com/office/drawing/2014/main" id="{A1F511D6-CF9F-21F9-5991-8F644D2E031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37" y="-3272193"/>
            <a:ext cx="3120797" cy="31207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B7E91A-4260-5C36-D275-AEDF263DC6E9}"/>
              </a:ext>
            </a:extLst>
          </p:cNvPr>
          <p:cNvSpPr txBox="1"/>
          <p:nvPr/>
        </p:nvSpPr>
        <p:spPr>
          <a:xfrm>
            <a:off x="2998" y="12662"/>
            <a:ext cx="77977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 on Google Earth Engine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858209-F5DB-87B0-0CEB-F589BD223678}"/>
              </a:ext>
            </a:extLst>
          </p:cNvPr>
          <p:cNvSpPr txBox="1"/>
          <p:nvPr/>
        </p:nvSpPr>
        <p:spPr>
          <a:xfrm>
            <a:off x="5472384" y="1957388"/>
            <a:ext cx="1227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SRTM DEM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8B4600-93E9-C310-855B-75D055CC096B}"/>
              </a:ext>
            </a:extLst>
          </p:cNvPr>
          <p:cNvSpPr txBox="1"/>
          <p:nvPr/>
        </p:nvSpPr>
        <p:spPr>
          <a:xfrm>
            <a:off x="8870180" y="-142737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Copernicus DEM</a:t>
            </a:r>
            <a:endParaRPr lang="en-I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559EF6-4155-0784-6591-EC8CA00C8062}"/>
              </a:ext>
            </a:extLst>
          </p:cNvPr>
          <p:cNvSpPr txBox="1"/>
          <p:nvPr/>
        </p:nvSpPr>
        <p:spPr>
          <a:xfrm>
            <a:off x="225513" y="6085023"/>
            <a:ext cx="326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ASTER Global Emissivity Dataset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7611D7-D4A2-E7B1-DDE2-34C56FE5FBFB}"/>
              </a:ext>
            </a:extLst>
          </p:cNvPr>
          <p:cNvSpPr txBox="1"/>
          <p:nvPr/>
        </p:nvSpPr>
        <p:spPr>
          <a:xfrm>
            <a:off x="6223696" y="6085023"/>
            <a:ext cx="87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ETOPO</a:t>
            </a:r>
            <a:r>
              <a:rPr lang="en-US" dirty="0"/>
              <a:t> </a:t>
            </a:r>
            <a:endParaRPr lang="en-I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A8CBEE-039A-C508-9E98-2F356653A7BF}"/>
              </a:ext>
            </a:extLst>
          </p:cNvPr>
          <p:cNvSpPr txBox="1"/>
          <p:nvPr/>
        </p:nvSpPr>
        <p:spPr>
          <a:xfrm>
            <a:off x="8870180" y="6085023"/>
            <a:ext cx="300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HYCOM Sea Surface Elevation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51B6BA0-1005-4921-9EFF-D62253915D11}"/>
              </a:ext>
            </a:extLst>
          </p:cNvPr>
          <p:cNvSpPr/>
          <p:nvPr/>
        </p:nvSpPr>
        <p:spPr>
          <a:xfrm>
            <a:off x="118691" y="2001599"/>
            <a:ext cx="1393473" cy="1260113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2CA45F9-2251-4594-B15C-34CB699CEEC1}"/>
              </a:ext>
            </a:extLst>
          </p:cNvPr>
          <p:cNvSpPr/>
          <p:nvPr/>
        </p:nvSpPr>
        <p:spPr>
          <a:xfrm rot="5400000">
            <a:off x="536474" y="948007"/>
            <a:ext cx="523221" cy="1120475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36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00377 0.47709 L 0.00377 0.47732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3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00378 0.47708 L 0.00378 0.47732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38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-0.01296 L -0.31993 -0.01296 " pathEditMode="relative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0.02685 L 0.35417 -0.015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7 -0.02083 L 0.01523 -0.568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73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-0.5081 L -0.01068 0.48519 L -0.01068 0.48588 " pathEditMode="relative" rAng="0" ptsTypes="A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4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21B70B-6A0A-35CC-AA04-4BF918E3B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D554024-F2FE-4F82-C4C9-592F5CB4916B}"/>
              </a:ext>
            </a:extLst>
          </p:cNvPr>
          <p:cNvSpPr txBox="1"/>
          <p:nvPr/>
        </p:nvSpPr>
        <p:spPr>
          <a:xfrm>
            <a:off x="-409483" y="1424008"/>
            <a:ext cx="407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Terrain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Cover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Cropland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DB3D6D9D-95B6-CF12-EF1A-912B808CEA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1557370"/>
                  </p:ext>
                </p:extLst>
              </p:nvPr>
            </p:nvGraphicFramePr>
            <p:xfrm>
              <a:off x="2435803" y="1494262"/>
              <a:ext cx="1226885" cy="12268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26885" cy="1226885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31495" ay="54898" az="-1079083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0828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DB3D6D9D-95B6-CF12-EF1A-912B808CEA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5803" y="1494262"/>
                <a:ext cx="1226885" cy="1226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C5D77E5A-A09B-0287-B60D-0889EC7B7F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1369004"/>
                  </p:ext>
                </p:extLst>
              </p:nvPr>
            </p:nvGraphicFramePr>
            <p:xfrm rot="8332130">
              <a:off x="3333691" y="1833572"/>
              <a:ext cx="1003857" cy="606103"/>
            </p:xfrm>
            <a:graphic>
              <a:graphicData uri="http://schemas.microsoft.com/office/drawing/2017/model3d">
                <am3d:model3d r:embed="rId4">
                  <am3d:spPr>
                    <a:xfrm rot="8332130">
                      <a:off x="0" y="0"/>
                      <a:ext cx="1003857" cy="606103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205420" ay="1015827" az="160093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60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C5D77E5A-A09B-0287-B60D-0889EC7B7F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332130">
                <a:off x="3333691" y="1833572"/>
                <a:ext cx="1003857" cy="606103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28E975C-C208-28C0-7F62-B7FDC0085EC2}"/>
              </a:ext>
            </a:extLst>
          </p:cNvPr>
          <p:cNvSpPr txBox="1"/>
          <p:nvPr/>
        </p:nvSpPr>
        <p:spPr>
          <a:xfrm>
            <a:off x="24168" y="668496"/>
            <a:ext cx="1978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Geophysical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48477D-9788-7F07-7C8D-C0D15C757690}"/>
              </a:ext>
            </a:extLst>
          </p:cNvPr>
          <p:cNvSpPr txBox="1"/>
          <p:nvPr/>
        </p:nvSpPr>
        <p:spPr>
          <a:xfrm>
            <a:off x="2998" y="12662"/>
            <a:ext cx="77977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 on Google Earth Engine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C60F7A3-1A92-B10C-7E75-BF3154828851}"/>
              </a:ext>
            </a:extLst>
          </p:cNvPr>
          <p:cNvSpPr/>
          <p:nvPr/>
        </p:nvSpPr>
        <p:spPr>
          <a:xfrm>
            <a:off x="118691" y="2001599"/>
            <a:ext cx="1393473" cy="1260113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0AA14CA-5F82-413F-43D2-3B63EE738C98}"/>
              </a:ext>
            </a:extLst>
          </p:cNvPr>
          <p:cNvSpPr/>
          <p:nvPr/>
        </p:nvSpPr>
        <p:spPr>
          <a:xfrm rot="5400000">
            <a:off x="392907" y="947459"/>
            <a:ext cx="523221" cy="1120475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615E1A1E-B301-17CE-A97A-5855FAD4F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657" y="-3321820"/>
            <a:ext cx="3321820" cy="3321820"/>
          </a:xfrm>
          <a:prstGeom prst="rect">
            <a:avLst/>
          </a:prstGeom>
        </p:spPr>
      </p:pic>
      <p:pic>
        <p:nvPicPr>
          <p:cNvPr id="9" name="Picture 8" descr="A map of the world&#10;&#10;Description automatically generated">
            <a:extLst>
              <a:ext uri="{FF2B5EF4-FFF2-40B4-BE49-F238E27FC236}">
                <a16:creationId xmlns:a16="http://schemas.microsoft.com/office/drawing/2014/main" id="{550FAD28-C7A4-DFF5-4612-DEF7E23A09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86" y="7056132"/>
            <a:ext cx="3916340" cy="3916340"/>
          </a:xfrm>
          <a:prstGeom prst="rect">
            <a:avLst/>
          </a:prstGeom>
        </p:spPr>
      </p:pic>
      <p:pic>
        <p:nvPicPr>
          <p:cNvPr id="11" name="Picture 10" descr="A map of the world&#10;&#10;Description automatically generated">
            <a:extLst>
              <a:ext uri="{FF2B5EF4-FFF2-40B4-BE49-F238E27FC236}">
                <a16:creationId xmlns:a16="http://schemas.microsoft.com/office/drawing/2014/main" id="{B033CFB9-E738-D6B1-A493-F1A55EA476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8" y="7056132"/>
            <a:ext cx="3916339" cy="39163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E0B71F-6A47-5E85-3EA5-BC4C1DC8E3AC}"/>
              </a:ext>
            </a:extLst>
          </p:cNvPr>
          <p:cNvSpPr txBox="1"/>
          <p:nvPr/>
        </p:nvSpPr>
        <p:spPr>
          <a:xfrm>
            <a:off x="852618" y="5970723"/>
            <a:ext cx="367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Copernicus </a:t>
            </a:r>
            <a:r>
              <a:rPr lang="en-US" dirty="0" err="1">
                <a:solidFill>
                  <a:schemeClr val="bg1"/>
                </a:solidFill>
              </a:rPr>
              <a:t>Landuse</a:t>
            </a:r>
            <a:r>
              <a:rPr lang="en-US" dirty="0">
                <a:solidFill>
                  <a:schemeClr val="bg1"/>
                </a:solidFill>
              </a:rPr>
              <a:t> Landcover 100m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B6C9DA-ACE1-EB36-1A96-B1191E82DE93}"/>
              </a:ext>
            </a:extLst>
          </p:cNvPr>
          <p:cNvSpPr txBox="1"/>
          <p:nvPr/>
        </p:nvSpPr>
        <p:spPr>
          <a:xfrm>
            <a:off x="5910203" y="5970723"/>
            <a:ext cx="295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ESA </a:t>
            </a:r>
            <a:r>
              <a:rPr lang="en-US" dirty="0" err="1">
                <a:solidFill>
                  <a:schemeClr val="bg1"/>
                </a:solidFill>
              </a:rPr>
              <a:t>Landuse</a:t>
            </a:r>
            <a:r>
              <a:rPr lang="en-US" dirty="0">
                <a:solidFill>
                  <a:schemeClr val="bg1"/>
                </a:solidFill>
              </a:rPr>
              <a:t> Landcover 10 m</a:t>
            </a:r>
            <a:r>
              <a:rPr lang="en-US" dirty="0"/>
              <a:t> </a:t>
            </a:r>
            <a:endParaRPr lang="en-I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AFD79F-3381-D3AC-E99F-B1CC5161FD19}"/>
              </a:ext>
            </a:extLst>
          </p:cNvPr>
          <p:cNvSpPr txBox="1"/>
          <p:nvPr/>
        </p:nvSpPr>
        <p:spPr>
          <a:xfrm>
            <a:off x="12391770" y="-538462"/>
            <a:ext cx="295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forest/ non forest area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310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28398 0.5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6" y="25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8704 L -0.2724 0.499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293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13 -0.63195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13 -0.63195 " pathEditMode="relative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96F128-5D62-9472-B451-FC7F7F83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AE10F9F-7647-6611-ADE8-A82B9B71EBC3}"/>
              </a:ext>
            </a:extLst>
          </p:cNvPr>
          <p:cNvSpPr txBox="1"/>
          <p:nvPr/>
        </p:nvSpPr>
        <p:spPr>
          <a:xfrm>
            <a:off x="-409483" y="1148239"/>
            <a:ext cx="407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Terrain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Cover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datasets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48E96D6A-D2A9-E1E2-E63A-B61105DDF2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6702112"/>
                  </p:ext>
                </p:extLst>
              </p:nvPr>
            </p:nvGraphicFramePr>
            <p:xfrm>
              <a:off x="2435803" y="1494262"/>
              <a:ext cx="1226884" cy="122688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26884" cy="1226884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5688609" ay="-459050" az="733778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0828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48E96D6A-D2A9-E1E2-E63A-B61105DDF2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5803" y="1494262"/>
                <a:ext cx="1226884" cy="12268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7D297D27-3644-A7C4-86C1-84F57C93CE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28801439"/>
                  </p:ext>
                </p:extLst>
              </p:nvPr>
            </p:nvGraphicFramePr>
            <p:xfrm rot="20775962">
              <a:off x="2138328" y="1049855"/>
              <a:ext cx="1003857" cy="606103"/>
            </p:xfrm>
            <a:graphic>
              <a:graphicData uri="http://schemas.microsoft.com/office/drawing/2017/model3d">
                <am3d:model3d r:embed="rId4">
                  <am3d:spPr>
                    <a:xfrm rot="20775962">
                      <a:off x="0" y="0"/>
                      <a:ext cx="1003857" cy="606103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205420" ay="1015827" az="160093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60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7D297D27-3644-A7C4-86C1-84F57C93CE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775962">
                <a:off x="2138328" y="1049855"/>
                <a:ext cx="1003857" cy="606103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33E9674-B7DB-B4A5-6A91-40E35E6550CE}"/>
              </a:ext>
            </a:extLst>
          </p:cNvPr>
          <p:cNvSpPr txBox="1"/>
          <p:nvPr/>
        </p:nvSpPr>
        <p:spPr>
          <a:xfrm>
            <a:off x="24168" y="668496"/>
            <a:ext cx="1978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Geophysical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139F2B1-5DD0-FF92-1C0E-DF4B41583BC7}"/>
              </a:ext>
            </a:extLst>
          </p:cNvPr>
          <p:cNvSpPr/>
          <p:nvPr/>
        </p:nvSpPr>
        <p:spPr>
          <a:xfrm>
            <a:off x="118691" y="2001599"/>
            <a:ext cx="1393473" cy="1260113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B90F1F3-5FC4-0187-AE5E-6BA8BD28D036}"/>
              </a:ext>
            </a:extLst>
          </p:cNvPr>
          <p:cNvSpPr/>
          <p:nvPr/>
        </p:nvSpPr>
        <p:spPr>
          <a:xfrm rot="5400000">
            <a:off x="541610" y="798755"/>
            <a:ext cx="523221" cy="1417884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AEA2E657-1833-2C2D-55F6-7A53DE515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051" y="29177"/>
            <a:ext cx="3485504" cy="3485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CDAC56-BA81-409C-8AE3-96C8950180D1}"/>
              </a:ext>
            </a:extLst>
          </p:cNvPr>
          <p:cNvSpPr txBox="1"/>
          <p:nvPr/>
        </p:nvSpPr>
        <p:spPr>
          <a:xfrm>
            <a:off x="12391770" y="-538462"/>
            <a:ext cx="256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Water Mask dataset</a:t>
            </a:r>
          </a:p>
          <a:p>
            <a:r>
              <a:rPr lang="en-US" dirty="0"/>
              <a:t>                 250 m</a:t>
            </a:r>
            <a:endParaRPr lang="en-IN" dirty="0"/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A5FD4ADD-1223-166B-2583-2831F9D4C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94" y="4003435"/>
            <a:ext cx="2755052" cy="2755052"/>
          </a:xfrm>
          <a:prstGeom prst="rect">
            <a:avLst/>
          </a:prstGeom>
        </p:spPr>
      </p:pic>
      <p:pic>
        <p:nvPicPr>
          <p:cNvPr id="8" name="Picture 7" descr="A blue and white cloud&#10;&#10;Description automatically generated">
            <a:extLst>
              <a:ext uri="{FF2B5EF4-FFF2-40B4-BE49-F238E27FC236}">
                <a16:creationId xmlns:a16="http://schemas.microsoft.com/office/drawing/2014/main" id="{9F3E53C6-0F61-A382-7957-77155CFCD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458" y="4003435"/>
            <a:ext cx="2755054" cy="2755054"/>
          </a:xfrm>
          <a:prstGeom prst="rect">
            <a:avLst/>
          </a:prstGeom>
        </p:spPr>
      </p:pic>
      <p:pic>
        <p:nvPicPr>
          <p:cNvPr id="10" name="Picture 9" descr="A map of the world&#10;&#10;Description automatically generated">
            <a:extLst>
              <a:ext uri="{FF2B5EF4-FFF2-40B4-BE49-F238E27FC236}">
                <a16:creationId xmlns:a16="http://schemas.microsoft.com/office/drawing/2014/main" id="{BADCFE41-A380-A6C3-7387-55C869AC7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47" y="9569"/>
            <a:ext cx="3505112" cy="3505112"/>
          </a:xfrm>
          <a:prstGeom prst="rect">
            <a:avLst/>
          </a:prstGeom>
        </p:spPr>
      </p:pic>
      <p:pic>
        <p:nvPicPr>
          <p:cNvPr id="17" name="Picture 16" descr="A blue and white spot&#10;&#10;Description automatically generated">
            <a:extLst>
              <a:ext uri="{FF2B5EF4-FFF2-40B4-BE49-F238E27FC236}">
                <a16:creationId xmlns:a16="http://schemas.microsoft.com/office/drawing/2014/main" id="{06E0EB69-1ED3-BE0A-BC3F-96FD8304E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33" y="4003436"/>
            <a:ext cx="2755053" cy="2755053"/>
          </a:xfrm>
          <a:prstGeom prst="rect">
            <a:avLst/>
          </a:prstGeom>
        </p:spPr>
      </p:pic>
      <p:pic>
        <p:nvPicPr>
          <p:cNvPr id="18" name="Picture 17" descr="A map of the south america&#10;&#10;Description automatically generated">
            <a:extLst>
              <a:ext uri="{FF2B5EF4-FFF2-40B4-BE49-F238E27FC236}">
                <a16:creationId xmlns:a16="http://schemas.microsoft.com/office/drawing/2014/main" id="{0F92F95A-B704-5ED7-E379-C5A4030556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44" y="4003435"/>
            <a:ext cx="2755053" cy="27550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4EFD8A-E60F-58C5-F8A3-1E73B5D85819}"/>
              </a:ext>
            </a:extLst>
          </p:cNvPr>
          <p:cNvSpPr txBox="1"/>
          <p:nvPr/>
        </p:nvSpPr>
        <p:spPr>
          <a:xfrm>
            <a:off x="4523431" y="-946278"/>
            <a:ext cx="2891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Forest canopy height dataset</a:t>
            </a:r>
          </a:p>
          <a:p>
            <a:r>
              <a:rPr lang="en-US" dirty="0"/>
              <a:t>                  927 m</a:t>
            </a:r>
            <a:endParaRPr lang="en-IN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C28DD2-0E6C-9259-99EB-1516FED13591}"/>
              </a:ext>
            </a:extLst>
          </p:cNvPr>
          <p:cNvSpPr txBox="1"/>
          <p:nvPr/>
        </p:nvSpPr>
        <p:spPr>
          <a:xfrm>
            <a:off x="10480470" y="8135272"/>
            <a:ext cx="2756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Elevation Model </a:t>
            </a:r>
          </a:p>
          <a:p>
            <a:r>
              <a:rPr lang="en-US" dirty="0"/>
              <a:t>             of </a:t>
            </a:r>
            <a:r>
              <a:rPr lang="en-US" dirty="0" err="1"/>
              <a:t>Antartica</a:t>
            </a:r>
            <a:r>
              <a:rPr lang="en-US" dirty="0"/>
              <a:t> 2m      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798F7E-DB24-BAB2-C784-AE2F78DC8352}"/>
              </a:ext>
            </a:extLst>
          </p:cNvPr>
          <p:cNvSpPr txBox="1"/>
          <p:nvPr/>
        </p:nvSpPr>
        <p:spPr>
          <a:xfrm>
            <a:off x="6318045" y="8135272"/>
            <a:ext cx="2918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Surface Water dataset</a:t>
            </a:r>
          </a:p>
          <a:p>
            <a:r>
              <a:rPr lang="en-US" dirty="0"/>
              <a:t>                   30 m</a:t>
            </a:r>
            <a:endParaRPr lang="en-I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4EFEE8-7A4C-1CB6-E222-CBBE143260C7}"/>
              </a:ext>
            </a:extLst>
          </p:cNvPr>
          <p:cNvSpPr txBox="1"/>
          <p:nvPr/>
        </p:nvSpPr>
        <p:spPr>
          <a:xfrm>
            <a:off x="3017392" y="8057776"/>
            <a:ext cx="2913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           MODI’s Terra</a:t>
            </a:r>
          </a:p>
          <a:p>
            <a:r>
              <a:rPr lang="en-IN" dirty="0">
                <a:solidFill>
                  <a:schemeClr val="bg1"/>
                </a:solidFill>
              </a:rPr>
              <a:t>Vegetation Continuous Fields</a:t>
            </a:r>
          </a:p>
          <a:p>
            <a:r>
              <a:rPr lang="en-IN" dirty="0">
                <a:solidFill>
                  <a:schemeClr val="bg1"/>
                </a:solidFill>
              </a:rPr>
              <a:t>              250 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27C440-5CA1-1858-A460-CE0B90AA8C2B}"/>
              </a:ext>
            </a:extLst>
          </p:cNvPr>
          <p:cNvSpPr txBox="1"/>
          <p:nvPr/>
        </p:nvSpPr>
        <p:spPr>
          <a:xfrm>
            <a:off x="54942" y="8196275"/>
            <a:ext cx="2990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NCEP/NCAR Reanalysis Data, </a:t>
            </a:r>
          </a:p>
          <a:p>
            <a:r>
              <a:rPr lang="en-US" dirty="0"/>
              <a:t>      Sea-Level Pressure 278 km</a:t>
            </a:r>
            <a:endParaRPr lang="en-US" dirty="0">
              <a:hlinkClick r:id="rId1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4617A2-76A0-1631-2FA6-6A265C170A2D}"/>
              </a:ext>
            </a:extLst>
          </p:cNvPr>
          <p:cNvSpPr txBox="1"/>
          <p:nvPr/>
        </p:nvSpPr>
        <p:spPr>
          <a:xfrm>
            <a:off x="2998" y="12662"/>
            <a:ext cx="77977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 on Google Earth Engine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315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4 -0.04722 L -0.25807 0.496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27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2 -0.01736 L 0.01328 0.561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289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33 -0.02407 L -0.0918 -0.299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-137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856 L -0.01211 -0.284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-1379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1204 L 0.00403 -0.3094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48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00299 -0.32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C94E24-9A4C-D696-10FB-DAD8EEA29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4D466E-86C0-9006-6FD2-EFF9856E0E2C}"/>
              </a:ext>
            </a:extLst>
          </p:cNvPr>
          <p:cNvSpPr txBox="1"/>
          <p:nvPr/>
        </p:nvSpPr>
        <p:spPr>
          <a:xfrm>
            <a:off x="12391770" y="-538462"/>
            <a:ext cx="256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 Water Mask dataset</a:t>
            </a:r>
          </a:p>
          <a:p>
            <a:r>
              <a:rPr lang="en-US" dirty="0"/>
              <a:t>                 250 m</a:t>
            </a:r>
            <a:endParaRPr lang="en-I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CE8EB7-8516-4AF0-DC60-76651ADEB54C}"/>
              </a:ext>
            </a:extLst>
          </p:cNvPr>
          <p:cNvSpPr txBox="1"/>
          <p:nvPr/>
        </p:nvSpPr>
        <p:spPr>
          <a:xfrm>
            <a:off x="4523431" y="-946278"/>
            <a:ext cx="2891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Forest canopy height dataset</a:t>
            </a:r>
          </a:p>
          <a:p>
            <a:r>
              <a:rPr lang="en-US" dirty="0"/>
              <a:t>                  927 m</a:t>
            </a:r>
            <a:endParaRPr lang="en-IN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CA70B-3CE3-C29E-37BF-3AF6D96EFE74}"/>
              </a:ext>
            </a:extLst>
          </p:cNvPr>
          <p:cNvSpPr txBox="1"/>
          <p:nvPr/>
        </p:nvSpPr>
        <p:spPr>
          <a:xfrm>
            <a:off x="10480470" y="8135272"/>
            <a:ext cx="2756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Elevation Model </a:t>
            </a:r>
          </a:p>
          <a:p>
            <a:r>
              <a:rPr lang="en-US" dirty="0"/>
              <a:t>             of </a:t>
            </a:r>
            <a:r>
              <a:rPr lang="en-US" dirty="0" err="1"/>
              <a:t>Antartica</a:t>
            </a:r>
            <a:r>
              <a:rPr lang="en-US" dirty="0"/>
              <a:t> 2m      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8253F3-A4F0-B5DB-4247-AA048413E0CF}"/>
              </a:ext>
            </a:extLst>
          </p:cNvPr>
          <p:cNvSpPr txBox="1"/>
          <p:nvPr/>
        </p:nvSpPr>
        <p:spPr>
          <a:xfrm>
            <a:off x="6318045" y="8135272"/>
            <a:ext cx="2918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Surface Water dataset</a:t>
            </a:r>
          </a:p>
          <a:p>
            <a:r>
              <a:rPr lang="en-US" dirty="0"/>
              <a:t>                   30 m</a:t>
            </a:r>
            <a:endParaRPr lang="en-I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C65D3A-D237-1016-24ED-FA329D04B383}"/>
              </a:ext>
            </a:extLst>
          </p:cNvPr>
          <p:cNvSpPr txBox="1"/>
          <p:nvPr/>
        </p:nvSpPr>
        <p:spPr>
          <a:xfrm>
            <a:off x="3017392" y="8057776"/>
            <a:ext cx="2913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           MODI’s Terra</a:t>
            </a:r>
          </a:p>
          <a:p>
            <a:r>
              <a:rPr lang="en-IN" dirty="0">
                <a:solidFill>
                  <a:schemeClr val="bg1"/>
                </a:solidFill>
              </a:rPr>
              <a:t>Vegetation Continuous Fields</a:t>
            </a:r>
          </a:p>
          <a:p>
            <a:r>
              <a:rPr lang="en-IN" dirty="0">
                <a:solidFill>
                  <a:schemeClr val="bg1"/>
                </a:solidFill>
              </a:rPr>
              <a:t>              250 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FC56D0-4332-A906-1B64-1164D3F18283}"/>
              </a:ext>
            </a:extLst>
          </p:cNvPr>
          <p:cNvSpPr txBox="1"/>
          <p:nvPr/>
        </p:nvSpPr>
        <p:spPr>
          <a:xfrm>
            <a:off x="54942" y="8196275"/>
            <a:ext cx="2990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NCEP/NCAR Reanalysis Data, </a:t>
            </a:r>
          </a:p>
          <a:p>
            <a:r>
              <a:rPr lang="en-US" dirty="0"/>
              <a:t>      Sea-Level Pressure 278 km</a:t>
            </a:r>
            <a:endParaRPr lang="en-US" dirty="0">
              <a:hlinkClick r:id="rId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10F083-0227-51EA-A163-F92C488A0198}"/>
              </a:ext>
            </a:extLst>
          </p:cNvPr>
          <p:cNvSpPr txBox="1"/>
          <p:nvPr/>
        </p:nvSpPr>
        <p:spPr>
          <a:xfrm>
            <a:off x="2998" y="12662"/>
            <a:ext cx="819743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with Google Earth Engine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97DF4C-F0E6-6416-7FB5-56F6CCB57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736"/>
          <a:stretch/>
        </p:blipFill>
        <p:spPr>
          <a:xfrm>
            <a:off x="280307" y="720167"/>
            <a:ext cx="11301662" cy="6056056"/>
          </a:xfrm>
        </p:spPr>
      </p:pic>
    </p:spTree>
    <p:extLst>
      <p:ext uri="{BB962C8B-B14F-4D97-AF65-F5344CB8AC3E}">
        <p14:creationId xmlns:p14="http://schemas.microsoft.com/office/powerpoint/2010/main" val="3811346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F23120-0537-1A98-2A6F-955DFF151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1310391E-3DE6-9D5C-ED16-907961873B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0786719"/>
                  </p:ext>
                </p:extLst>
              </p:nvPr>
            </p:nvGraphicFramePr>
            <p:xfrm>
              <a:off x="4344986" y="3002347"/>
              <a:ext cx="3502026" cy="35020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02026" cy="3502026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1072196" ay="619262" az="19837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2617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1310391E-3DE6-9D5C-ED16-907961873B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4986" y="3002347"/>
                <a:ext cx="3502026" cy="35020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DE31D702-9810-09CD-8DFA-AFD77486593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9384780"/>
                  </p:ext>
                </p:extLst>
              </p:nvPr>
            </p:nvGraphicFramePr>
            <p:xfrm rot="4876495">
              <a:off x="2107123" y="4250262"/>
              <a:ext cx="2381080" cy="838140"/>
            </p:xfrm>
            <a:graphic>
              <a:graphicData uri="http://schemas.microsoft.com/office/drawing/2017/model3d">
                <am3d:model3d r:embed="rId4">
                  <am3d:spPr>
                    <a:xfrm rot="4876495">
                      <a:off x="0" y="0"/>
                      <a:ext cx="2381080" cy="838140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406244" ay="-123635" az="41354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5906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DE31D702-9810-09CD-8DFA-AFD7748659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876495">
                <a:off x="2107123" y="4250262"/>
                <a:ext cx="2381080" cy="8381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79AF9A4-EF9E-6035-AEC2-B8CD602B4577}"/>
              </a:ext>
            </a:extLst>
          </p:cNvPr>
          <p:cNvSpPr txBox="1"/>
          <p:nvPr/>
        </p:nvSpPr>
        <p:spPr>
          <a:xfrm>
            <a:off x="4632136" y="1924942"/>
            <a:ext cx="292772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!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34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04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Earth">
                <a:extLst>
                  <a:ext uri="{FF2B5EF4-FFF2-40B4-BE49-F238E27FC236}">
                    <a16:creationId xmlns:a16="http://schemas.microsoft.com/office/drawing/2014/main" id="{3FA37D4B-73EA-7D5A-4D2B-249292FBAA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99514460"/>
                  </p:ext>
                </p:extLst>
              </p:nvPr>
            </p:nvGraphicFramePr>
            <p:xfrm>
              <a:off x="6016545" y="299515"/>
              <a:ext cx="6331628" cy="63316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331628" cy="6331627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10705898" ay="-299887" az="-1079179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14350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Earth">
                <a:extLst>
                  <a:ext uri="{FF2B5EF4-FFF2-40B4-BE49-F238E27FC236}">
                    <a16:creationId xmlns:a16="http://schemas.microsoft.com/office/drawing/2014/main" id="{3FA37D4B-73EA-7D5A-4D2B-249292FBAA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16545" y="299515"/>
                <a:ext cx="6331628" cy="633162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3F8EDDF-6911-AE9B-E52F-CD9A95D78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4B1F90-E54D-4538-E254-2F87680755C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>
                <a:solidFill>
                  <a:schemeClr val="bg1"/>
                </a:solidFill>
              </a:rPr>
              <a:t>Outline</a:t>
            </a:r>
            <a:endParaRPr lang="en-IN" b="1" u="sng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85C2DE-A93F-7D08-14D9-E0B74AF2FA05}"/>
              </a:ext>
            </a:extLst>
          </p:cNvPr>
          <p:cNvSpPr txBox="1">
            <a:spLocks/>
          </p:cNvSpPr>
          <p:nvPr/>
        </p:nvSpPr>
        <p:spPr>
          <a:xfrm>
            <a:off x="466725" y="271150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   Datasets and </a:t>
            </a:r>
            <a:r>
              <a:rPr lang="en-US" dirty="0" err="1">
                <a:solidFill>
                  <a:schemeClr val="bg1"/>
                </a:solidFill>
              </a:rPr>
              <a:t>ImageCollections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Working with Google Earth Engine </a:t>
            </a:r>
          </a:p>
          <a:p>
            <a:r>
              <a:rPr lang="en-US" dirty="0">
                <a:solidFill>
                  <a:schemeClr val="bg1"/>
                </a:solidFill>
              </a:rPr>
              <a:t>   Data management and analysis</a:t>
            </a:r>
          </a:p>
          <a:p>
            <a:r>
              <a:rPr lang="en-US" dirty="0">
                <a:solidFill>
                  <a:schemeClr val="bg1"/>
                </a:solidFill>
              </a:rPr>
              <a:t>   Importing and exporting data</a:t>
            </a:r>
          </a:p>
          <a:p>
            <a:r>
              <a:rPr lang="en-US" dirty="0">
                <a:solidFill>
                  <a:schemeClr val="bg1"/>
                </a:solidFill>
              </a:rPr>
              <a:t>   Spectral signatures and timeseries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9E983-E3F0-840D-268D-4E663680C67D}"/>
              </a:ext>
            </a:extLst>
          </p:cNvPr>
          <p:cNvSpPr txBox="1"/>
          <p:nvPr/>
        </p:nvSpPr>
        <p:spPr>
          <a:xfrm>
            <a:off x="466725" y="2177507"/>
            <a:ext cx="24614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90F0D9-FBCC-0966-D7EE-A83C5A37B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7453449"/>
            <a:ext cx="10515600" cy="4351338"/>
          </a:xfrm>
        </p:spPr>
        <p:txBody>
          <a:bodyPr/>
          <a:lstStyle/>
          <a:p>
            <a:r>
              <a:rPr lang="en-US" i="0" dirty="0">
                <a:solidFill>
                  <a:schemeClr val="bg1"/>
                </a:solidFill>
                <a:effectLst/>
                <a:latin typeface="Google Sans"/>
              </a:rPr>
              <a:t>Google Earth Engine </a:t>
            </a:r>
            <a:r>
              <a:rPr lang="en-US" dirty="0">
                <a:solidFill>
                  <a:schemeClr val="bg1"/>
                </a:solidFill>
              </a:rPr>
              <a:t>Cloud-based platform combines </a:t>
            </a:r>
            <a:r>
              <a:rPr lang="en-US" i="0" dirty="0">
                <a:solidFill>
                  <a:schemeClr val="bg1"/>
                </a:solidFill>
                <a:effectLst/>
                <a:latin typeface="Google Sans"/>
              </a:rPr>
              <a:t>multi-petabyte catalog of satellite imagery and geospatial datasets with</a:t>
            </a:r>
            <a:r>
              <a:rPr lang="en-US" dirty="0">
                <a:solidFill>
                  <a:schemeClr val="bg1"/>
                </a:solidFill>
              </a:rPr>
              <a:t> large-scale geospatial analysis</a:t>
            </a:r>
          </a:p>
          <a:p>
            <a:r>
              <a:rPr lang="en-US" dirty="0">
                <a:solidFill>
                  <a:schemeClr val="bg1"/>
                </a:solidFill>
              </a:rPr>
              <a:t>Access over 40 plus years of data</a:t>
            </a:r>
          </a:p>
          <a:p>
            <a:r>
              <a:rPr lang="en-US" i="0" dirty="0">
                <a:solidFill>
                  <a:schemeClr val="bg1"/>
                </a:solidFill>
                <a:effectLst/>
                <a:latin typeface="Google Sans"/>
              </a:rPr>
              <a:t>The Earth Engine API is available in Python and JavaScript, making it easy to harness the power of Google’s cloud for your own geospatial analysis.</a:t>
            </a:r>
          </a:p>
          <a:p>
            <a:r>
              <a:rPr lang="en-US" dirty="0">
                <a:solidFill>
                  <a:schemeClr val="bg1"/>
                </a:solidFill>
                <a:latin typeface="Google Sans"/>
              </a:rPr>
              <a:t>No need of satellite data downloading, processing, storage… 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Satellite">
                <a:extLst>
                  <a:ext uri="{FF2B5EF4-FFF2-40B4-BE49-F238E27FC236}">
                    <a16:creationId xmlns:a16="http://schemas.microsoft.com/office/drawing/2014/main" id="{4EF209BA-DC7D-B97B-0ED6-AB5F2A574B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7974457"/>
                  </p:ext>
                </p:extLst>
              </p:nvPr>
            </p:nvGraphicFramePr>
            <p:xfrm rot="18536073">
              <a:off x="5443749" y="82034"/>
              <a:ext cx="1661690" cy="2107781"/>
            </p:xfrm>
            <a:graphic>
              <a:graphicData uri="http://schemas.microsoft.com/office/drawing/2017/model3d">
                <am3d:model3d r:embed="rId4">
                  <am3d:spPr>
                    <a:xfrm rot="18536073">
                      <a:off x="0" y="0"/>
                      <a:ext cx="1661690" cy="2107781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833380" ay="2263186" az="-772190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5315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Satellite">
                <a:extLst>
                  <a:ext uri="{FF2B5EF4-FFF2-40B4-BE49-F238E27FC236}">
                    <a16:creationId xmlns:a16="http://schemas.microsoft.com/office/drawing/2014/main" id="{4EF209BA-DC7D-B97B-0ED6-AB5F2A574B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8536073">
                <a:off x="5443749" y="82034"/>
                <a:ext cx="1661690" cy="21077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3712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0BA76A-FDF6-71CE-2A9B-359F6E682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52935C-A459-8059-C283-33F572F7BAC6}"/>
              </a:ext>
            </a:extLst>
          </p:cNvPr>
          <p:cNvSpPr txBox="1">
            <a:spLocks/>
          </p:cNvSpPr>
          <p:nvPr/>
        </p:nvSpPr>
        <p:spPr>
          <a:xfrm>
            <a:off x="-3733800" y="-14273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chemeClr val="bg1"/>
                </a:solidFill>
              </a:rPr>
              <a:t>Outline</a:t>
            </a:r>
            <a:endParaRPr lang="en-IN" b="1" u="sng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C09F1-A45D-0C43-C336-DD5DA5E2CB77}"/>
              </a:ext>
            </a:extLst>
          </p:cNvPr>
          <p:cNvSpPr txBox="1"/>
          <p:nvPr/>
        </p:nvSpPr>
        <p:spPr>
          <a:xfrm>
            <a:off x="293278" y="346484"/>
            <a:ext cx="294131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Introduction</a:t>
            </a:r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4951C8-8172-0E25-8CF6-F3AB2E681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71" y="2160178"/>
            <a:ext cx="10515600" cy="4351338"/>
          </a:xfrm>
        </p:spPr>
        <p:txBody>
          <a:bodyPr/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Google Earth Engine </a:t>
            </a:r>
            <a:r>
              <a:rPr lang="en-US" dirty="0">
                <a:solidFill>
                  <a:schemeClr val="bg1"/>
                </a:solidFill>
              </a:rPr>
              <a:t>Cloud-based platform combines 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multi-petabyte catalog of satellite imagery and geospatial datasets with</a:t>
            </a:r>
            <a:r>
              <a:rPr lang="en-US" dirty="0">
                <a:solidFill>
                  <a:schemeClr val="bg1"/>
                </a:solidFill>
              </a:rPr>
              <a:t> large-scale geospatial analysis</a:t>
            </a:r>
          </a:p>
          <a:p>
            <a:r>
              <a:rPr lang="en-US" dirty="0">
                <a:solidFill>
                  <a:schemeClr val="bg1"/>
                </a:solidFill>
              </a:rPr>
              <a:t>Access over 40 plus years of data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The Earth Engine API is available in Python and JavaScript, making it easy to harness the power of Google’s cloud for your own geospatial analysis.</a:t>
            </a:r>
          </a:p>
          <a:p>
            <a:r>
              <a:rPr lang="en-US" dirty="0">
                <a:solidFill>
                  <a:schemeClr val="bg1"/>
                </a:solidFill>
                <a:latin typeface="Google Sans"/>
              </a:rPr>
              <a:t>No need of high processing system, satellite data downloading, storage… 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5B380EDB-21FC-E0FE-E812-F71B2D75F5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6832716"/>
                  </p:ext>
                </p:extLst>
              </p:nvPr>
            </p:nvGraphicFramePr>
            <p:xfrm>
              <a:off x="9733137" y="217077"/>
              <a:ext cx="2351689" cy="235168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51689" cy="235168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110115" ay="508791" az="1624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1606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5B380EDB-21FC-E0FE-E812-F71B2D75F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33137" y="217077"/>
                <a:ext cx="2351689" cy="23516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F7A035A7-727A-A894-C373-B747D3BAC1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0899118"/>
                  </p:ext>
                </p:extLst>
              </p:nvPr>
            </p:nvGraphicFramePr>
            <p:xfrm rot="10491008">
              <a:off x="10596047" y="2614980"/>
              <a:ext cx="1053540" cy="530340"/>
            </p:xfrm>
            <a:graphic>
              <a:graphicData uri="http://schemas.microsoft.com/office/drawing/2017/model3d">
                <am3d:model3d r:embed="rId4">
                  <am3d:spPr>
                    <a:xfrm rot="10491008">
                      <a:off x="0" y="0"/>
                      <a:ext cx="1053540" cy="530340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668430" ay="591046" az="976522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606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F7A035A7-727A-A894-C373-B747D3BAC1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491008">
                <a:off x="10596047" y="2614980"/>
                <a:ext cx="1053540" cy="5303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6849D188-6E60-287E-7C4F-BF90A383DC3F}"/>
              </a:ext>
            </a:extLst>
          </p:cNvPr>
          <p:cNvSpPr/>
          <p:nvPr/>
        </p:nvSpPr>
        <p:spPr>
          <a:xfrm rot="4169547">
            <a:off x="4032304" y="-5161415"/>
            <a:ext cx="4687745" cy="4780983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816" t="-739" r="-11500" b="739"/>
            </a:stretch>
          </a:blipFill>
          <a:ln w="127000"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 descr="View of world map">
            <a:extLst>
              <a:ext uri="{FF2B5EF4-FFF2-40B4-BE49-F238E27FC236}">
                <a16:creationId xmlns:a16="http://schemas.microsoft.com/office/drawing/2014/main" id="{F2D5A218-6EEF-38F0-009E-3EE0AE163B0A}"/>
              </a:ext>
            </a:extLst>
          </p:cNvPr>
          <p:cNvSpPr/>
          <p:nvPr/>
        </p:nvSpPr>
        <p:spPr>
          <a:xfrm rot="10307234">
            <a:off x="10908982" y="6858000"/>
            <a:ext cx="4844205" cy="4780983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4312" t="-123833" r="-135706" b="-113249"/>
            </a:stretch>
          </a:blip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 descr="Storm clouds above field">
            <a:extLst>
              <a:ext uri="{FF2B5EF4-FFF2-40B4-BE49-F238E27FC236}">
                <a16:creationId xmlns:a16="http://schemas.microsoft.com/office/drawing/2014/main" id="{45B6C9CE-55BF-A7AE-A9A3-7154309670E6}"/>
              </a:ext>
            </a:extLst>
          </p:cNvPr>
          <p:cNvSpPr/>
          <p:nvPr/>
        </p:nvSpPr>
        <p:spPr>
          <a:xfrm rot="17918419">
            <a:off x="-6130393" y="2568766"/>
            <a:ext cx="4687745" cy="478098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51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1472FA-C5C5-3A4E-A4F7-1F1AAD147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3B85BB-EE2D-A785-0326-F05DD933D8B5}"/>
              </a:ext>
            </a:extLst>
          </p:cNvPr>
          <p:cNvSpPr txBox="1">
            <a:spLocks/>
          </p:cNvSpPr>
          <p:nvPr/>
        </p:nvSpPr>
        <p:spPr>
          <a:xfrm>
            <a:off x="-3733800" y="-14273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chemeClr val="bg1"/>
                </a:solidFill>
              </a:rPr>
              <a:t>Outline</a:t>
            </a:r>
            <a:endParaRPr lang="en-IN" b="1" u="sng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8B587-E02A-F255-9061-7C7F15BC1031}"/>
              </a:ext>
            </a:extLst>
          </p:cNvPr>
          <p:cNvSpPr txBox="1"/>
          <p:nvPr/>
        </p:nvSpPr>
        <p:spPr>
          <a:xfrm>
            <a:off x="2998" y="12662"/>
            <a:ext cx="77977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Datasets on Google Earth Engine</a:t>
            </a:r>
            <a:endParaRPr lang="en-US" sz="4400" b="1" u="sng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7C6E15-5CFE-6AE1-8B09-B98EE3315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82" y="7908188"/>
            <a:ext cx="10515600" cy="4351338"/>
          </a:xfrm>
        </p:spPr>
        <p:txBody>
          <a:bodyPr/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Google Earth Engine </a:t>
            </a:r>
            <a:r>
              <a:rPr lang="en-US" dirty="0">
                <a:solidFill>
                  <a:schemeClr val="bg1"/>
                </a:solidFill>
              </a:rPr>
              <a:t>Cloud-based platform combines </a:t>
            </a:r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multi-petabyte catalog of satellite imagery and geospatial datasets with</a:t>
            </a:r>
            <a:r>
              <a:rPr lang="en-US" dirty="0">
                <a:solidFill>
                  <a:schemeClr val="bg1"/>
                </a:solidFill>
              </a:rPr>
              <a:t> large-scale geospatial analysis</a:t>
            </a:r>
          </a:p>
          <a:p>
            <a:r>
              <a:rPr lang="en-US" dirty="0">
                <a:solidFill>
                  <a:schemeClr val="bg1"/>
                </a:solidFill>
              </a:rPr>
              <a:t>Access over 40 plus years of data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Google Sans"/>
              </a:rPr>
              <a:t>The Earth Engine API is available in Python and JavaScript, making it easy to harness the power of Google’s cloud for your own geospatial analysis.</a:t>
            </a:r>
          </a:p>
          <a:p>
            <a:r>
              <a:rPr lang="en-US" dirty="0">
                <a:solidFill>
                  <a:schemeClr val="bg1"/>
                </a:solidFill>
                <a:latin typeface="Google Sans"/>
              </a:rPr>
              <a:t>No need of satellite data downloading, processing, storage… 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02C90D4B-89EE-AD95-36E5-C03EDD338E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4675023"/>
                  </p:ext>
                </p:extLst>
              </p:nvPr>
            </p:nvGraphicFramePr>
            <p:xfrm>
              <a:off x="10360999" y="227535"/>
              <a:ext cx="1713368" cy="171336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13368" cy="171336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1631687" ay="-1914367" az="-91158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988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02C90D4B-89EE-AD95-36E5-C03EDD338E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60999" y="227535"/>
                <a:ext cx="1713368" cy="1713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06A29C05-099F-F771-58D0-CF4797C573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77323254"/>
                  </p:ext>
                </p:extLst>
              </p:nvPr>
            </p:nvGraphicFramePr>
            <p:xfrm rot="13880979">
              <a:off x="9612196" y="471724"/>
              <a:ext cx="1022799" cy="606103"/>
            </p:xfrm>
            <a:graphic>
              <a:graphicData uri="http://schemas.microsoft.com/office/drawing/2017/model3d">
                <am3d:model3d r:embed="rId4">
                  <am3d:spPr>
                    <a:xfrm rot="13880979">
                      <a:off x="0" y="0"/>
                      <a:ext cx="1022799" cy="606103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713960" ay="934710" az="919797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0606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06A29C05-099F-F771-58D0-CF4797C573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3880979">
                <a:off x="9612196" y="471724"/>
                <a:ext cx="1022799" cy="60610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Oval 9" descr="View of world map">
            <a:extLst>
              <a:ext uri="{FF2B5EF4-FFF2-40B4-BE49-F238E27FC236}">
                <a16:creationId xmlns:a16="http://schemas.microsoft.com/office/drawing/2014/main" id="{FB40A7AC-A512-D6BA-6686-CFEA39CBDFD6}"/>
              </a:ext>
            </a:extLst>
          </p:cNvPr>
          <p:cNvSpPr/>
          <p:nvPr/>
        </p:nvSpPr>
        <p:spPr>
          <a:xfrm>
            <a:off x="7397084" y="1951362"/>
            <a:ext cx="4844205" cy="4780983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4312" t="-123833" r="-135706" b="-113249"/>
            </a:stretch>
          </a:blip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</p:txBody>
      </p:sp>
      <p:sp>
        <p:nvSpPr>
          <p:cNvPr id="11" name="Oval 10" descr="Storm clouds above field">
            <a:extLst>
              <a:ext uri="{FF2B5EF4-FFF2-40B4-BE49-F238E27FC236}">
                <a16:creationId xmlns:a16="http://schemas.microsoft.com/office/drawing/2014/main" id="{EF714B2F-199E-F822-AE8E-C0BD7FC72D4A}"/>
              </a:ext>
            </a:extLst>
          </p:cNvPr>
          <p:cNvSpPr/>
          <p:nvPr/>
        </p:nvSpPr>
        <p:spPr>
          <a:xfrm>
            <a:off x="107173" y="1951362"/>
            <a:ext cx="4687745" cy="4780983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B4DF41-DD57-F4A3-5AC6-ED3A622D47F2}"/>
              </a:ext>
            </a:extLst>
          </p:cNvPr>
          <p:cNvSpPr/>
          <p:nvPr/>
        </p:nvSpPr>
        <p:spPr>
          <a:xfrm>
            <a:off x="3717419" y="1055603"/>
            <a:ext cx="4687745" cy="478098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816" t="-739" r="-11500" b="739"/>
            </a:stretch>
          </a:blipFill>
          <a:ln w="127000"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AF847B-59C2-6480-C802-EEF572D4D428}"/>
              </a:ext>
            </a:extLst>
          </p:cNvPr>
          <p:cNvSpPr txBox="1"/>
          <p:nvPr/>
        </p:nvSpPr>
        <p:spPr>
          <a:xfrm>
            <a:off x="264695" y="3964144"/>
            <a:ext cx="407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i="0" dirty="0">
                <a:solidFill>
                  <a:schemeClr val="bg1"/>
                </a:solidFill>
                <a:effectLst/>
              </a:rPr>
              <a:t>Surface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Climate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i="0" dirty="0">
                <a:solidFill>
                  <a:schemeClr val="bg1"/>
                </a:solidFill>
                <a:effectLst/>
              </a:rPr>
              <a:t>Atmospheric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Weather</a:t>
            </a:r>
            <a:endParaRPr lang="en-IN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8AC1D-8D7D-937A-ACEE-4D42CFA1B9F2}"/>
              </a:ext>
            </a:extLst>
          </p:cNvPr>
          <p:cNvSpPr txBox="1"/>
          <p:nvPr/>
        </p:nvSpPr>
        <p:spPr>
          <a:xfrm>
            <a:off x="393382" y="3214552"/>
            <a:ext cx="3341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Climate and Weather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88161F-43D6-761D-D954-0F2D26450689}"/>
              </a:ext>
            </a:extLst>
          </p:cNvPr>
          <p:cNvSpPr txBox="1"/>
          <p:nvPr/>
        </p:nvSpPr>
        <p:spPr>
          <a:xfrm>
            <a:off x="3700067" y="3292032"/>
            <a:ext cx="4072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Landsat</a:t>
            </a:r>
            <a:endParaRPr lang="en-IN" b="1" i="0" dirty="0">
              <a:solidFill>
                <a:schemeClr val="bg1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Sentinel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i="0" dirty="0">
                <a:solidFill>
                  <a:schemeClr val="bg1"/>
                </a:solidFill>
                <a:effectLst/>
              </a:rPr>
              <a:t>MODIS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0E5A8A-6169-AA77-1BD3-2E25839A2BA4}"/>
              </a:ext>
            </a:extLst>
          </p:cNvPr>
          <p:cNvSpPr txBox="1"/>
          <p:nvPr/>
        </p:nvSpPr>
        <p:spPr>
          <a:xfrm>
            <a:off x="4485630" y="2303769"/>
            <a:ext cx="269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bg1"/>
                </a:solidFill>
              </a:rPr>
              <a:t>Satellite Imagery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16EF1-0641-E096-5611-084E3C505615}"/>
              </a:ext>
            </a:extLst>
          </p:cNvPr>
          <p:cNvSpPr txBox="1"/>
          <p:nvPr/>
        </p:nvSpPr>
        <p:spPr>
          <a:xfrm>
            <a:off x="8971244" y="4681629"/>
            <a:ext cx="407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Terrain</a:t>
            </a:r>
            <a:endParaRPr lang="en-IN" b="1" i="0" dirty="0">
              <a:solidFill>
                <a:schemeClr val="bg1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Land Cover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Datasets</a:t>
            </a:r>
            <a:endParaRPr lang="en-IN" b="1" i="0" dirty="0">
              <a:solidFill>
                <a:schemeClr val="bg1"/>
              </a:solidFill>
              <a:effectLst/>
            </a:endParaRPr>
          </a:p>
          <a:p>
            <a:pPr lvl="1"/>
            <a:endParaRPr lang="en-IN" b="1" i="0" dirty="0">
              <a:solidFill>
                <a:srgbClr val="202124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75A5D7-0DD3-5FE3-9928-4CF54CFABC2F}"/>
              </a:ext>
            </a:extLst>
          </p:cNvPr>
          <p:cNvSpPr txBox="1"/>
          <p:nvPr/>
        </p:nvSpPr>
        <p:spPr>
          <a:xfrm>
            <a:off x="8700927" y="3630586"/>
            <a:ext cx="1978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bg1"/>
                </a:solidFill>
              </a:rPr>
              <a:t>Geophysical</a:t>
            </a:r>
          </a:p>
        </p:txBody>
      </p:sp>
    </p:spTree>
    <p:extLst>
      <p:ext uri="{BB962C8B-B14F-4D97-AF65-F5344CB8AC3E}">
        <p14:creationId xmlns:p14="http://schemas.microsoft.com/office/powerpoint/2010/main" val="3109495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2445E9-A216-934D-E439-F46F33375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719C20-F15F-C0AD-2E73-E7D02BB0D5DD}"/>
              </a:ext>
            </a:extLst>
          </p:cNvPr>
          <p:cNvSpPr txBox="1"/>
          <p:nvPr/>
        </p:nvSpPr>
        <p:spPr>
          <a:xfrm>
            <a:off x="119963" y="3141342"/>
            <a:ext cx="407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i="0" dirty="0">
                <a:solidFill>
                  <a:schemeClr val="bg1"/>
                </a:solidFill>
                <a:effectLst/>
              </a:rPr>
              <a:t>Surface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Climate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i="0" dirty="0">
                <a:solidFill>
                  <a:schemeClr val="bg1"/>
                </a:solidFill>
                <a:effectLst/>
              </a:rPr>
              <a:t>Atmospheric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Weather</a:t>
            </a:r>
            <a:endParaRPr lang="en-IN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D22B15-CB69-74E3-85B4-F0B0FCB4F5DB}"/>
              </a:ext>
            </a:extLst>
          </p:cNvPr>
          <p:cNvSpPr txBox="1"/>
          <p:nvPr/>
        </p:nvSpPr>
        <p:spPr>
          <a:xfrm>
            <a:off x="393382" y="1063516"/>
            <a:ext cx="3341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Climate and Weather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B111F78-E490-5E20-E652-0AE89C674D23}"/>
              </a:ext>
            </a:extLst>
          </p:cNvPr>
          <p:cNvSpPr/>
          <p:nvPr/>
        </p:nvSpPr>
        <p:spPr>
          <a:xfrm>
            <a:off x="583697" y="3406955"/>
            <a:ext cx="1669967" cy="2413336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map of the world with rainbow colors">
            <a:extLst>
              <a:ext uri="{FF2B5EF4-FFF2-40B4-BE49-F238E27FC236}">
                <a16:creationId xmlns:a16="http://schemas.microsoft.com/office/drawing/2014/main" id="{1BBBDB9A-77F1-7542-14BC-B8BC5D1E3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19" y="1561809"/>
            <a:ext cx="7056485" cy="39717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541222-C565-A669-EE8D-59FEE610F00A}"/>
              </a:ext>
            </a:extLst>
          </p:cNvPr>
          <p:cNvSpPr txBox="1"/>
          <p:nvPr/>
        </p:nvSpPr>
        <p:spPr>
          <a:xfrm>
            <a:off x="3279018" y="5657325"/>
            <a:ext cx="75253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HYCOM: Hybrid Coordinate Ocean Model, Water Temperature and Salinity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NOAA AVHRR Pathfinder Global 4km Sea Surface Temperature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Day/Night Land Surface Temperature and Emissivity Daily 1km</a:t>
            </a:r>
            <a:endParaRPr lang="en-IN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A4C67998-E99E-0301-B773-13702F0240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9315638"/>
                  </p:ext>
                </p:extLst>
              </p:nvPr>
            </p:nvGraphicFramePr>
            <p:xfrm>
              <a:off x="10327616" y="107826"/>
              <a:ext cx="1769100" cy="176910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769100" cy="1769100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3286806" ay="2445050" az="25655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0011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A4C67998-E99E-0301-B773-13702F0240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27616" y="107826"/>
                <a:ext cx="1769100" cy="1769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716A9A97-C2BC-8AB5-C489-75D7BA62DF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14784095"/>
                  </p:ext>
                </p:extLst>
              </p:nvPr>
            </p:nvGraphicFramePr>
            <p:xfrm rot="2925086">
              <a:off x="11287219" y="210107"/>
              <a:ext cx="1022799" cy="606103"/>
            </p:xfrm>
            <a:graphic>
              <a:graphicData uri="http://schemas.microsoft.com/office/drawing/2017/model3d">
                <am3d:model3d r:embed="rId5">
                  <am3d:spPr>
                    <a:xfrm rot="2925086">
                      <a:off x="0" y="0"/>
                      <a:ext cx="1022799" cy="606103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713960" ay="934710" az="9197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0606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716A9A97-C2BC-8AB5-C489-75D7BA62DF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925086">
                <a:off x="11287219" y="210107"/>
                <a:ext cx="1022799" cy="606103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6AA5978-B9D3-F089-4983-BC33B8E3BE1E}"/>
              </a:ext>
            </a:extLst>
          </p:cNvPr>
          <p:cNvSpPr txBox="1"/>
          <p:nvPr/>
        </p:nvSpPr>
        <p:spPr>
          <a:xfrm>
            <a:off x="2998" y="12662"/>
            <a:ext cx="77977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Datasets on Google Earth Engine</a:t>
            </a:r>
            <a:endParaRPr lang="en-US" sz="4400" b="1" u="sng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5FCB1CD-D642-3CD3-156B-033E02D89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85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00DEBB-0B8A-CAE7-4DE4-386DB1643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map of the world">
            <a:extLst>
              <a:ext uri="{FF2B5EF4-FFF2-40B4-BE49-F238E27FC236}">
                <a16:creationId xmlns:a16="http://schemas.microsoft.com/office/drawing/2014/main" id="{BB017B0C-37B8-72A4-6AF3-B058779D9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18" y="1505132"/>
            <a:ext cx="7157180" cy="4028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0044EA-9CFA-881C-3184-3856882E49EE}"/>
              </a:ext>
            </a:extLst>
          </p:cNvPr>
          <p:cNvSpPr txBox="1"/>
          <p:nvPr/>
        </p:nvSpPr>
        <p:spPr>
          <a:xfrm>
            <a:off x="119963" y="2851054"/>
            <a:ext cx="407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i="0" dirty="0">
                <a:solidFill>
                  <a:schemeClr val="bg1"/>
                </a:solidFill>
                <a:effectLst/>
              </a:rPr>
              <a:t>Surface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Climate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i="0" dirty="0">
                <a:solidFill>
                  <a:schemeClr val="bg1"/>
                </a:solidFill>
                <a:effectLst/>
              </a:rPr>
              <a:t>Atmospheric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Weather</a:t>
            </a:r>
            <a:endParaRPr lang="en-IN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4C055-4502-1884-35C9-A4A127931F4C}"/>
              </a:ext>
            </a:extLst>
          </p:cNvPr>
          <p:cNvSpPr txBox="1"/>
          <p:nvPr/>
        </p:nvSpPr>
        <p:spPr>
          <a:xfrm>
            <a:off x="393382" y="1063516"/>
            <a:ext cx="3341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Climate and Weather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C04A62E-1765-3FE7-A6DC-1181C0A4384B}"/>
              </a:ext>
            </a:extLst>
          </p:cNvPr>
          <p:cNvSpPr/>
          <p:nvPr/>
        </p:nvSpPr>
        <p:spPr>
          <a:xfrm>
            <a:off x="583697" y="3406955"/>
            <a:ext cx="1669967" cy="2413336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FBEAEEBA-B8C7-AE4C-18DE-BB7AB101AE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5806627"/>
                  </p:ext>
                </p:extLst>
              </p:nvPr>
            </p:nvGraphicFramePr>
            <p:xfrm>
              <a:off x="10409627" y="107827"/>
              <a:ext cx="1687088" cy="168708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87088" cy="168708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2364258" ay="-1085159" az="85847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8406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FBEAEEBA-B8C7-AE4C-18DE-BB7AB101AE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09627" y="107827"/>
                <a:ext cx="1687088" cy="16870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F6C51534-B7ED-A0F3-9355-7BAD626F49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3405200"/>
                  </p:ext>
                </p:extLst>
              </p:nvPr>
            </p:nvGraphicFramePr>
            <p:xfrm rot="2925086">
              <a:off x="11211231" y="1490279"/>
              <a:ext cx="454578" cy="978358"/>
            </p:xfrm>
            <a:graphic>
              <a:graphicData uri="http://schemas.microsoft.com/office/drawing/2017/model3d">
                <am3d:model3d r:embed="rId5">
                  <am3d:spPr>
                    <a:xfrm rot="2925086">
                      <a:off x="0" y="0"/>
                      <a:ext cx="454578" cy="978358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607756" ay="-1052417" az="60811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0606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F6C51534-B7ED-A0F3-9355-7BAD626F49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925086">
                <a:off x="11211231" y="1490279"/>
                <a:ext cx="454578" cy="978358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C927AD6-0E9B-C6BD-842F-53DC33E581FD}"/>
              </a:ext>
            </a:extLst>
          </p:cNvPr>
          <p:cNvSpPr/>
          <p:nvPr/>
        </p:nvSpPr>
        <p:spPr>
          <a:xfrm rot="5400000">
            <a:off x="951165" y="1167114"/>
            <a:ext cx="1669967" cy="2413336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8C0F5D-3BB7-2980-4A00-7E8B785EDF00}"/>
              </a:ext>
            </a:extLst>
          </p:cNvPr>
          <p:cNvSpPr txBox="1"/>
          <p:nvPr/>
        </p:nvSpPr>
        <p:spPr>
          <a:xfrm>
            <a:off x="3140316" y="5553420"/>
            <a:ext cx="8301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Sentinel5P : CH4, NO2, Cloud (1.13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Standardized Precipitation-Evapotranspiration Index database (55.36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Global Change Observation Mission’s L3 Leaf Area Index (V1)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Drought Indices (4.6 km)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41B1A0-5324-5E78-04DB-F61F806E94DF}"/>
              </a:ext>
            </a:extLst>
          </p:cNvPr>
          <p:cNvSpPr txBox="1"/>
          <p:nvPr/>
        </p:nvSpPr>
        <p:spPr>
          <a:xfrm>
            <a:off x="2998" y="12662"/>
            <a:ext cx="77977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Datasets on Google Earth Engine</a:t>
            </a:r>
            <a:endParaRPr lang="en-US" sz="4400" b="1" u="sng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FB0369A-9A86-D5E3-2F55-715EC18EB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7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CB386C-0CE9-F0C7-841D-C727E9AE6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een and yellow paint">
            <a:extLst>
              <a:ext uri="{FF2B5EF4-FFF2-40B4-BE49-F238E27FC236}">
                <a16:creationId xmlns:a16="http://schemas.microsoft.com/office/drawing/2014/main" id="{94DB7C5C-EF19-250C-1CEF-04951A603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17" y="1485314"/>
            <a:ext cx="7195431" cy="4047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B9F996-932C-AEAE-357C-AEC475DA85C8}"/>
              </a:ext>
            </a:extLst>
          </p:cNvPr>
          <p:cNvSpPr txBox="1"/>
          <p:nvPr/>
        </p:nvSpPr>
        <p:spPr>
          <a:xfrm>
            <a:off x="105449" y="2575287"/>
            <a:ext cx="407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i="0" dirty="0">
                <a:solidFill>
                  <a:schemeClr val="bg1"/>
                </a:solidFill>
                <a:effectLst/>
              </a:rPr>
              <a:t>Surface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Climate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i="0" dirty="0">
                <a:solidFill>
                  <a:schemeClr val="bg1"/>
                </a:solidFill>
                <a:effectLst/>
              </a:rPr>
              <a:t>Atmospheric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Weather</a:t>
            </a:r>
            <a:endParaRPr lang="en-IN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2089D-B7D7-4376-CD09-94BC76642B5D}"/>
              </a:ext>
            </a:extLst>
          </p:cNvPr>
          <p:cNvSpPr txBox="1"/>
          <p:nvPr/>
        </p:nvSpPr>
        <p:spPr>
          <a:xfrm>
            <a:off x="393382" y="1063516"/>
            <a:ext cx="3341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Climate and Weather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30A352-BD1B-D356-A411-F0754957A01C}"/>
              </a:ext>
            </a:extLst>
          </p:cNvPr>
          <p:cNvSpPr/>
          <p:nvPr/>
        </p:nvSpPr>
        <p:spPr>
          <a:xfrm>
            <a:off x="583697" y="3406955"/>
            <a:ext cx="1669967" cy="2413336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266586F7-7DAC-1225-E433-C46A0E900F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0192302"/>
                  </p:ext>
                </p:extLst>
              </p:nvPr>
            </p:nvGraphicFramePr>
            <p:xfrm>
              <a:off x="10375739" y="107825"/>
              <a:ext cx="1720975" cy="172097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720975" cy="1720975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6764461" ay="2510818" az="-73284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423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266586F7-7DAC-1225-E433-C46A0E900F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75739" y="107825"/>
                <a:ext cx="1720975" cy="1720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3F9B2D6B-CFD2-B403-F53C-5A2267BA04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119522"/>
                  </p:ext>
                </p:extLst>
              </p:nvPr>
            </p:nvGraphicFramePr>
            <p:xfrm rot="2925086">
              <a:off x="10483449" y="-116363"/>
              <a:ext cx="909155" cy="776569"/>
            </p:xfrm>
            <a:graphic>
              <a:graphicData uri="http://schemas.microsoft.com/office/drawing/2017/model3d">
                <am3d:model3d r:embed="rId5">
                  <am3d:spPr>
                    <a:xfrm rot="2925086">
                      <a:off x="0" y="0"/>
                      <a:ext cx="909155" cy="776569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243759" ay="-1032468" az="-838580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0606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3F9B2D6B-CFD2-B403-F53C-5A2267BA04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925086">
                <a:off x="10483449" y="-116363"/>
                <a:ext cx="909155" cy="776569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ECC31AB-C672-FF01-F107-9FFC9C7CBE64}"/>
              </a:ext>
            </a:extLst>
          </p:cNvPr>
          <p:cNvSpPr/>
          <p:nvPr/>
        </p:nvSpPr>
        <p:spPr>
          <a:xfrm rot="5400000">
            <a:off x="951165" y="1167114"/>
            <a:ext cx="1669967" cy="2413336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4C69A5-CB6C-D042-902F-75016A0A0413}"/>
              </a:ext>
            </a:extLst>
          </p:cNvPr>
          <p:cNvSpPr txBox="1"/>
          <p:nvPr/>
        </p:nvSpPr>
        <p:spPr>
          <a:xfrm>
            <a:off x="3140315" y="5603956"/>
            <a:ext cx="8662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Copernicus Atmosphere Monitoring Service (CAMS) (44.5km)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Total Ozone Mapping Spectrometer Data (111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National Center for Atmospheric Research’s Reanalysis Data, Water Vapor (278 km)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FE8C40-2DF6-B465-31A6-87FF0112D9F2}"/>
              </a:ext>
            </a:extLst>
          </p:cNvPr>
          <p:cNvSpPr txBox="1"/>
          <p:nvPr/>
        </p:nvSpPr>
        <p:spPr>
          <a:xfrm>
            <a:off x="2998" y="12662"/>
            <a:ext cx="77977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Datasets on Google Earth Engine</a:t>
            </a:r>
            <a:endParaRPr lang="en-US" sz="4400" b="1" u="sng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C27767F-3C9D-6149-8516-CA3865555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37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79168F-94C4-B896-2917-2E80F32DF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background with white spots">
            <a:extLst>
              <a:ext uri="{FF2B5EF4-FFF2-40B4-BE49-F238E27FC236}">
                <a16:creationId xmlns:a16="http://schemas.microsoft.com/office/drawing/2014/main" id="{B6F38B5F-C7E6-AEF5-EA23-C907AF2C4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32" y="1457936"/>
            <a:ext cx="7268616" cy="40885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1F59ED-B787-3306-D6D3-78158818F226}"/>
              </a:ext>
            </a:extLst>
          </p:cNvPr>
          <p:cNvSpPr txBox="1"/>
          <p:nvPr/>
        </p:nvSpPr>
        <p:spPr>
          <a:xfrm>
            <a:off x="105449" y="2299517"/>
            <a:ext cx="407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i="0" dirty="0">
                <a:solidFill>
                  <a:schemeClr val="bg1"/>
                </a:solidFill>
                <a:effectLst/>
              </a:rPr>
              <a:t>Surface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Climate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i="0" dirty="0">
                <a:solidFill>
                  <a:schemeClr val="bg1"/>
                </a:solidFill>
                <a:effectLst/>
              </a:rPr>
              <a:t>Atmospheric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chemeClr val="bg1"/>
                </a:solidFill>
              </a:rPr>
              <a:t>Weather</a:t>
            </a:r>
            <a:endParaRPr lang="en-IN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E6C2C-16B5-561C-0384-ED98E429C31D}"/>
              </a:ext>
            </a:extLst>
          </p:cNvPr>
          <p:cNvSpPr txBox="1"/>
          <p:nvPr/>
        </p:nvSpPr>
        <p:spPr>
          <a:xfrm>
            <a:off x="393382" y="1063516"/>
            <a:ext cx="3341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Climate and Weather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071D2B-FE92-39AA-F040-A9FCBF84F90C}"/>
              </a:ext>
            </a:extLst>
          </p:cNvPr>
          <p:cNvSpPr/>
          <p:nvPr/>
        </p:nvSpPr>
        <p:spPr>
          <a:xfrm>
            <a:off x="583697" y="3406955"/>
            <a:ext cx="1669967" cy="2413336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B9247BBD-AA1E-46DE-4EF5-F54BA947E4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114367"/>
                  </p:ext>
                </p:extLst>
              </p:nvPr>
            </p:nvGraphicFramePr>
            <p:xfrm>
              <a:off x="10351676" y="107826"/>
              <a:ext cx="1745038" cy="174503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745038" cy="174503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2152643" ay="4485896" az="-209457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768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B9247BBD-AA1E-46DE-4EF5-F54BA947E4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51676" y="107826"/>
                <a:ext cx="1745038" cy="1745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379EA44D-4EA1-488B-D68B-AD7622B21F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6250796"/>
                  </p:ext>
                </p:extLst>
              </p:nvPr>
            </p:nvGraphicFramePr>
            <p:xfrm rot="19313445">
              <a:off x="9500565" y="107932"/>
              <a:ext cx="814449" cy="814449"/>
            </p:xfrm>
            <a:graphic>
              <a:graphicData uri="http://schemas.microsoft.com/office/drawing/2017/model3d">
                <am3d:model3d r:embed="rId5">
                  <am3d:spPr>
                    <a:xfrm rot="19313445">
                      <a:off x="0" y="0"/>
                      <a:ext cx="814449" cy="814449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013393" ay="-1980503" az="-768444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0606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379EA44D-4EA1-488B-D68B-AD7622B21F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9313445">
                <a:off x="9500565" y="107932"/>
                <a:ext cx="814449" cy="814449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56493FC-2419-D20D-5E1D-27D03DAD7AFD}"/>
              </a:ext>
            </a:extLst>
          </p:cNvPr>
          <p:cNvSpPr/>
          <p:nvPr/>
        </p:nvSpPr>
        <p:spPr>
          <a:xfrm rot="5400000">
            <a:off x="951165" y="1167114"/>
            <a:ext cx="1669967" cy="2413336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45AD0-6461-59BC-2A14-2673E5795339}"/>
              </a:ext>
            </a:extLst>
          </p:cNvPr>
          <p:cNvSpPr txBox="1"/>
          <p:nvPr/>
        </p:nvSpPr>
        <p:spPr>
          <a:xfrm>
            <a:off x="3045149" y="5587743"/>
            <a:ext cx="81321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NASA’s Daily Surface Weather and Climatological Summaries (1km)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Global Precipitation Measurement  (11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SMAP L4 Global 3-hourly 9-km Surface and Root Zone Soil Moisture (11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62BA1D-1A26-688A-B980-4A53E2678845}"/>
              </a:ext>
            </a:extLst>
          </p:cNvPr>
          <p:cNvSpPr txBox="1"/>
          <p:nvPr/>
        </p:nvSpPr>
        <p:spPr>
          <a:xfrm>
            <a:off x="2998" y="12662"/>
            <a:ext cx="77977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Datasets on Google Earth Engine</a:t>
            </a:r>
            <a:endParaRPr lang="en-US" sz="4400" b="1" u="sng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182731-4F14-8E10-1726-69F47FB9C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94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C2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7D2767-B4C4-F83A-9418-1B78C39C0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atellite">
                <a:extLst>
                  <a:ext uri="{FF2B5EF4-FFF2-40B4-BE49-F238E27FC236}">
                    <a16:creationId xmlns:a16="http://schemas.microsoft.com/office/drawing/2014/main" id="{8243FA80-348E-269C-C4DE-DD233E0E82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4744794"/>
                  </p:ext>
                </p:extLst>
              </p:nvPr>
            </p:nvGraphicFramePr>
            <p:xfrm rot="7659542">
              <a:off x="3098462" y="2577985"/>
              <a:ext cx="980316" cy="473518"/>
            </p:xfrm>
            <a:graphic>
              <a:graphicData uri="http://schemas.microsoft.com/office/drawing/2017/model3d">
                <am3d:model3d r:embed="rId2">
                  <am3d:spPr>
                    <a:xfrm rot="7659542">
                      <a:off x="0" y="0"/>
                      <a:ext cx="980316" cy="473518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105448" ay="-2060468" az="-39548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606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atellite">
                <a:extLst>
                  <a:ext uri="{FF2B5EF4-FFF2-40B4-BE49-F238E27FC236}">
                    <a16:creationId xmlns:a16="http://schemas.microsoft.com/office/drawing/2014/main" id="{8243FA80-348E-269C-C4DE-DD233E0E82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659542">
                <a:off x="3098462" y="2577985"/>
                <a:ext cx="980316" cy="473518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E083498-BECC-9C48-D330-5CD59705C930}"/>
              </a:ext>
            </a:extLst>
          </p:cNvPr>
          <p:cNvSpPr txBox="1"/>
          <p:nvPr/>
        </p:nvSpPr>
        <p:spPr>
          <a:xfrm>
            <a:off x="-111368" y="2101924"/>
            <a:ext cx="4072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Landsat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Sentinel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Resolution Imagery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C6FE11-D982-3AAD-DA47-5DE5D2A139D3}"/>
              </a:ext>
            </a:extLst>
          </p:cNvPr>
          <p:cNvSpPr txBox="1"/>
          <p:nvPr/>
        </p:nvSpPr>
        <p:spPr>
          <a:xfrm>
            <a:off x="107174" y="650449"/>
            <a:ext cx="269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 Imagery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30135A2-338E-7D3B-20B8-66E265B41AF5}"/>
              </a:ext>
            </a:extLst>
          </p:cNvPr>
          <p:cNvSpPr/>
          <p:nvPr/>
        </p:nvSpPr>
        <p:spPr>
          <a:xfrm>
            <a:off x="215105" y="2426115"/>
            <a:ext cx="3001332" cy="1260113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0D3FD1F-9260-66C5-36D0-1EDE64A18745}"/>
              </a:ext>
            </a:extLst>
          </p:cNvPr>
          <p:cNvSpPr/>
          <p:nvPr/>
        </p:nvSpPr>
        <p:spPr>
          <a:xfrm rot="5400000">
            <a:off x="1203239" y="556850"/>
            <a:ext cx="871966" cy="2413336"/>
          </a:xfrm>
          <a:prstGeom prst="roundRect">
            <a:avLst/>
          </a:prstGeom>
          <a:solidFill>
            <a:srgbClr val="151C2D"/>
          </a:solidFill>
          <a:ln>
            <a:solidFill>
              <a:srgbClr val="151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erial view of a city and water&#10;&#10;Description automatically generated">
            <a:extLst>
              <a:ext uri="{FF2B5EF4-FFF2-40B4-BE49-F238E27FC236}">
                <a16:creationId xmlns:a16="http://schemas.microsoft.com/office/drawing/2014/main" id="{6B082518-46D5-2E9A-6E10-2E26B58B1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23" y="7045696"/>
            <a:ext cx="5850861" cy="3421260"/>
          </a:xfrm>
          <a:prstGeom prst="rect">
            <a:avLst/>
          </a:prstGeom>
        </p:spPr>
      </p:pic>
      <p:pic>
        <p:nvPicPr>
          <p:cNvPr id="24" name="Picture 23" descr="A blue lake surrounded by mountains&#10;&#10;Description automatically generated">
            <a:extLst>
              <a:ext uri="{FF2B5EF4-FFF2-40B4-BE49-F238E27FC236}">
                <a16:creationId xmlns:a16="http://schemas.microsoft.com/office/drawing/2014/main" id="{753BC00C-9AE1-6F0C-6CBA-A4542CBE6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39" y="-3355511"/>
            <a:ext cx="5850861" cy="3099740"/>
          </a:xfrm>
          <a:prstGeom prst="rect">
            <a:avLst/>
          </a:prstGeom>
        </p:spPr>
      </p:pic>
      <p:pic>
        <p:nvPicPr>
          <p:cNvPr id="25" name="Picture 24" descr="A satellite view of a green area&#10;&#10;Description automatically generated">
            <a:extLst>
              <a:ext uri="{FF2B5EF4-FFF2-40B4-BE49-F238E27FC236}">
                <a16:creationId xmlns:a16="http://schemas.microsoft.com/office/drawing/2014/main" id="{EFBA3F5F-FE4F-A982-9EBA-3912ADC68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8315" y="3666022"/>
            <a:ext cx="5561659" cy="31284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C4C4079-810B-A293-DC4D-26D1E029D8C3}"/>
              </a:ext>
            </a:extLst>
          </p:cNvPr>
          <p:cNvSpPr txBox="1"/>
          <p:nvPr/>
        </p:nvSpPr>
        <p:spPr>
          <a:xfrm>
            <a:off x="10285801" y="4709583"/>
            <a:ext cx="108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Landsat 7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1D9C2-2B32-906C-6B34-111FEA10457F}"/>
              </a:ext>
            </a:extLst>
          </p:cNvPr>
          <p:cNvSpPr txBox="1"/>
          <p:nvPr/>
        </p:nvSpPr>
        <p:spPr>
          <a:xfrm>
            <a:off x="8610580" y="1197531"/>
            <a:ext cx="108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Landsat 8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589BCD-CA08-0466-0907-212BE4F6EBB8}"/>
              </a:ext>
            </a:extLst>
          </p:cNvPr>
          <p:cNvSpPr txBox="1"/>
          <p:nvPr/>
        </p:nvSpPr>
        <p:spPr>
          <a:xfrm>
            <a:off x="1977301" y="6097003"/>
            <a:ext cx="108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Landsat 9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0B2DDE-6B7E-B464-A93B-34226E4D9F99}"/>
              </a:ext>
            </a:extLst>
          </p:cNvPr>
          <p:cNvSpPr txBox="1"/>
          <p:nvPr/>
        </p:nvSpPr>
        <p:spPr>
          <a:xfrm>
            <a:off x="2998" y="12662"/>
            <a:ext cx="77977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Datasets on Google Earth Engine</a:t>
            </a:r>
            <a:endParaRPr lang="en-US" sz="4400" b="1" u="sng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Earth">
                <a:extLst>
                  <a:ext uri="{FF2B5EF4-FFF2-40B4-BE49-F238E27FC236}">
                    <a16:creationId xmlns:a16="http://schemas.microsoft.com/office/drawing/2014/main" id="{46F6EE53-51E5-7C2F-ADB3-21D1CB4373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8747510"/>
                  </p:ext>
                </p:extLst>
              </p:nvPr>
            </p:nvGraphicFramePr>
            <p:xfrm>
              <a:off x="1807476" y="1173668"/>
              <a:ext cx="1712749" cy="1712749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12749" cy="1712749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7594316" ay="-1131915" az="141292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8744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Earth">
                <a:extLst>
                  <a:ext uri="{FF2B5EF4-FFF2-40B4-BE49-F238E27FC236}">
                    <a16:creationId xmlns:a16="http://schemas.microsoft.com/office/drawing/2014/main" id="{46F6EE53-51E5-7C2F-ADB3-21D1CB4373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07476" y="1173668"/>
                <a:ext cx="1712749" cy="17127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6681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79 L -0.00182 -0.53611 L -0.00182 -0.5358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271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3542 L 0.00261 0.51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73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26 -0.00417 L 0.48724 -0.0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2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7860</TotalTime>
  <Words>770</Words>
  <Application>Microsoft Office PowerPoint</Application>
  <PresentationFormat>Widescreen</PresentationFormat>
  <Paragraphs>165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Google Sans</vt:lpstr>
      <vt:lpstr>Lucida 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Khairnar Gaurav Bapurao</dc:creator>
  <cp:lastModifiedBy>Khairnar Gaurav Bapurao</cp:lastModifiedBy>
  <cp:revision>100</cp:revision>
  <dcterms:created xsi:type="dcterms:W3CDTF">2023-11-13T04:37:54Z</dcterms:created>
  <dcterms:modified xsi:type="dcterms:W3CDTF">2024-12-18T11:10:12Z</dcterms:modified>
</cp:coreProperties>
</file>